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Lst>
  <p:sldSz cx="18288000" cy="10287000"/>
  <p:notesSz cx="6858000" cy="9144000"/>
  <p:embeddedFontLst>
    <p:embeddedFont>
      <p:font typeface="Lato Bold" panose="020B0604020202020204" charset="0"/>
      <p:regular r:id="rId36"/>
    </p:embeddedFont>
    <p:embeddedFont>
      <p:font typeface="League Spartan" panose="020B0604020202020204" charset="0"/>
      <p:regular r:id="rId37"/>
    </p:embeddedFont>
    <p:embeddedFont>
      <p:font typeface="Poppins" panose="00000500000000000000" pitchFamily="2" charset="0"/>
      <p:regular r:id="rId38"/>
    </p:embeddedFont>
    <p:embeddedFont>
      <p:font typeface="Poppins Bold" panose="00000800000000000000" charset="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4" d="100"/>
          <a:sy n="44" d="100"/>
        </p:scale>
        <p:origin x="660" y="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tankshi Jain" userId="234fd127f82d1514" providerId="LiveId" clId="{BD2D9E92-F84B-4C1E-A11A-75159E8E9A9A}"/>
    <pc:docChg chg="delSld modSld">
      <pc:chgData name="Hitankshi Jain" userId="234fd127f82d1514" providerId="LiveId" clId="{BD2D9E92-F84B-4C1E-A11A-75159E8E9A9A}" dt="2024-03-24T03:25:30.069" v="13" actId="2696"/>
      <pc:docMkLst>
        <pc:docMk/>
      </pc:docMkLst>
      <pc:sldChg chg="del">
        <pc:chgData name="Hitankshi Jain" userId="234fd127f82d1514" providerId="LiveId" clId="{BD2D9E92-F84B-4C1E-A11A-75159E8E9A9A}" dt="2024-03-24T03:25:30.069" v="13" actId="2696"/>
        <pc:sldMkLst>
          <pc:docMk/>
          <pc:sldMk cId="0" sldId="271"/>
        </pc:sldMkLst>
      </pc:sldChg>
      <pc:sldChg chg="modSp mod">
        <pc:chgData name="Hitankshi Jain" userId="234fd127f82d1514" providerId="LiveId" clId="{BD2D9E92-F84B-4C1E-A11A-75159E8E9A9A}" dt="2024-03-24T03:24:27.875" v="6" actId="1076"/>
        <pc:sldMkLst>
          <pc:docMk/>
          <pc:sldMk cId="0" sldId="284"/>
        </pc:sldMkLst>
        <pc:spChg chg="mod">
          <ac:chgData name="Hitankshi Jain" userId="234fd127f82d1514" providerId="LiveId" clId="{BD2D9E92-F84B-4C1E-A11A-75159E8E9A9A}" dt="2024-03-24T03:24:27.875" v="6" actId="1076"/>
          <ac:spMkLst>
            <pc:docMk/>
            <pc:sldMk cId="0" sldId="284"/>
            <ac:spMk id="7" creationId="{00000000-0000-0000-0000-000000000000}"/>
          </ac:spMkLst>
        </pc:spChg>
      </pc:sldChg>
      <pc:sldChg chg="modSp mod">
        <pc:chgData name="Hitankshi Jain" userId="234fd127f82d1514" providerId="LiveId" clId="{BD2D9E92-F84B-4C1E-A11A-75159E8E9A9A}" dt="2024-03-24T03:24:33.301" v="8" actId="1076"/>
        <pc:sldMkLst>
          <pc:docMk/>
          <pc:sldMk cId="0" sldId="285"/>
        </pc:sldMkLst>
        <pc:spChg chg="mod">
          <ac:chgData name="Hitankshi Jain" userId="234fd127f82d1514" providerId="LiveId" clId="{BD2D9E92-F84B-4C1E-A11A-75159E8E9A9A}" dt="2024-03-24T03:24:33.301" v="8" actId="1076"/>
          <ac:spMkLst>
            <pc:docMk/>
            <pc:sldMk cId="0" sldId="285"/>
            <ac:spMk id="7" creationId="{00000000-0000-0000-0000-000000000000}"/>
          </ac:spMkLst>
        </pc:spChg>
      </pc:sldChg>
      <pc:sldChg chg="modSp mod">
        <pc:chgData name="Hitankshi Jain" userId="234fd127f82d1514" providerId="LiveId" clId="{BD2D9E92-F84B-4C1E-A11A-75159E8E9A9A}" dt="2024-03-24T03:24:40.801" v="10" actId="1076"/>
        <pc:sldMkLst>
          <pc:docMk/>
          <pc:sldMk cId="0" sldId="286"/>
        </pc:sldMkLst>
        <pc:spChg chg="mod">
          <ac:chgData name="Hitankshi Jain" userId="234fd127f82d1514" providerId="LiveId" clId="{BD2D9E92-F84B-4C1E-A11A-75159E8E9A9A}" dt="2024-03-24T03:24:40.801" v="10" actId="1076"/>
          <ac:spMkLst>
            <pc:docMk/>
            <pc:sldMk cId="0" sldId="286"/>
            <ac:spMk id="7" creationId="{00000000-0000-0000-0000-000000000000}"/>
          </ac:spMkLst>
        </pc:spChg>
      </pc:sldChg>
      <pc:sldChg chg="modSp mod">
        <pc:chgData name="Hitankshi Jain" userId="234fd127f82d1514" providerId="LiveId" clId="{BD2D9E92-F84B-4C1E-A11A-75159E8E9A9A}" dt="2024-03-24T03:24:45.395" v="11" actId="1076"/>
        <pc:sldMkLst>
          <pc:docMk/>
          <pc:sldMk cId="0" sldId="287"/>
        </pc:sldMkLst>
        <pc:spChg chg="mod">
          <ac:chgData name="Hitankshi Jain" userId="234fd127f82d1514" providerId="LiveId" clId="{BD2D9E92-F84B-4C1E-A11A-75159E8E9A9A}" dt="2024-03-24T03:24:45.395" v="11" actId="1076"/>
          <ac:spMkLst>
            <pc:docMk/>
            <pc:sldMk cId="0" sldId="287"/>
            <ac:spMk id="7" creationId="{00000000-0000-0000-0000-000000000000}"/>
          </ac:spMkLst>
        </pc:spChg>
      </pc:sldChg>
      <pc:sldChg chg="modSp mod">
        <pc:chgData name="Hitankshi Jain" userId="234fd127f82d1514" providerId="LiveId" clId="{BD2D9E92-F84B-4C1E-A11A-75159E8E9A9A}" dt="2024-03-24T03:24:52.397" v="12" actId="1076"/>
        <pc:sldMkLst>
          <pc:docMk/>
          <pc:sldMk cId="0" sldId="288"/>
        </pc:sldMkLst>
        <pc:spChg chg="mod">
          <ac:chgData name="Hitankshi Jain" userId="234fd127f82d1514" providerId="LiveId" clId="{BD2D9E92-F84B-4C1E-A11A-75159E8E9A9A}" dt="2024-03-24T03:24:52.397" v="12" actId="1076"/>
          <ac:spMkLst>
            <pc:docMk/>
            <pc:sldMk cId="0" sldId="288"/>
            <ac:spMk id="7"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6.sv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6.sv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19.jpeg"/><Relationship Id="rId4" Type="http://schemas.openxmlformats.org/officeDocument/2006/relationships/image" Target="../media/image6.sv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image" Target="../media/image6.sv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6.sv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image" Target="../media/image6.sv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6.sv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24.jpeg"/><Relationship Id="rId4" Type="http://schemas.openxmlformats.org/officeDocument/2006/relationships/image" Target="../media/image6.sv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25.jpeg"/><Relationship Id="rId4" Type="http://schemas.openxmlformats.org/officeDocument/2006/relationships/image" Target="../media/image6.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26.jpeg"/><Relationship Id="rId4" Type="http://schemas.openxmlformats.org/officeDocument/2006/relationships/image" Target="../media/image6.svg"/></Relationships>
</file>

<file path=ppt/slides/_rels/slide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US"/>
          </a:p>
        </p:txBody>
      </p:sp>
      <p:grpSp>
        <p:nvGrpSpPr>
          <p:cNvPr id="3" name="Group 3"/>
          <p:cNvGrpSpPr/>
          <p:nvPr/>
        </p:nvGrpSpPr>
        <p:grpSpPr>
          <a:xfrm>
            <a:off x="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txBody>
            <a:bodyPr/>
            <a:lstStyle/>
            <a:p>
              <a:endParaRPr lang="en-US"/>
            </a:p>
          </p:txBody>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648322" y="2576321"/>
            <a:ext cx="11747043" cy="1375921"/>
          </a:xfrm>
          <a:prstGeom prst="rect">
            <a:avLst/>
          </a:prstGeom>
        </p:spPr>
        <p:txBody>
          <a:bodyPr lIns="0" tIns="0" rIns="0" bIns="0" rtlCol="0" anchor="t">
            <a:spAutoFit/>
          </a:bodyPr>
          <a:lstStyle/>
          <a:p>
            <a:pPr>
              <a:lnSpc>
                <a:spcPts val="11265"/>
              </a:lnSpc>
              <a:spcBef>
                <a:spcPct val="0"/>
              </a:spcBef>
            </a:pPr>
            <a:r>
              <a:rPr lang="en-US" sz="8046">
                <a:solidFill>
                  <a:srgbClr val="000000"/>
                </a:solidFill>
                <a:latin typeface="Lato Bold"/>
              </a:rPr>
              <a:t>PREDICTIVE MODEL OF</a:t>
            </a:r>
          </a:p>
        </p:txBody>
      </p:sp>
      <p:sp>
        <p:nvSpPr>
          <p:cNvPr id="7" name="TextBox 7"/>
          <p:cNvSpPr txBox="1"/>
          <p:nvPr/>
        </p:nvSpPr>
        <p:spPr>
          <a:xfrm>
            <a:off x="3648322" y="4106715"/>
            <a:ext cx="10991397" cy="1627688"/>
          </a:xfrm>
          <a:prstGeom prst="rect">
            <a:avLst/>
          </a:prstGeom>
        </p:spPr>
        <p:txBody>
          <a:bodyPr lIns="0" tIns="0" rIns="0" bIns="0" rtlCol="0" anchor="t">
            <a:spAutoFit/>
          </a:bodyPr>
          <a:lstStyle/>
          <a:p>
            <a:pPr>
              <a:lnSpc>
                <a:spcPts val="13343"/>
              </a:lnSpc>
              <a:spcBef>
                <a:spcPct val="0"/>
              </a:spcBef>
            </a:pPr>
            <a:r>
              <a:rPr lang="en-US" sz="9530">
                <a:solidFill>
                  <a:srgbClr val="593C8F"/>
                </a:solidFill>
                <a:latin typeface="League Spartan"/>
              </a:rPr>
              <a:t>JOB PLACEMENT </a:t>
            </a:r>
          </a:p>
        </p:txBody>
      </p:sp>
      <p:sp>
        <p:nvSpPr>
          <p:cNvPr id="8" name="AutoShape 8"/>
          <p:cNvSpPr/>
          <p:nvPr/>
        </p:nvSpPr>
        <p:spPr>
          <a:xfrm flipV="1">
            <a:off x="3648362" y="7292619"/>
            <a:ext cx="9687995" cy="20505"/>
          </a:xfrm>
          <a:prstGeom prst="line">
            <a:avLst/>
          </a:prstGeom>
          <a:ln w="38100" cap="flat">
            <a:solidFill>
              <a:srgbClr val="000000"/>
            </a:solidFill>
            <a:prstDash val="solid"/>
            <a:headEnd type="none" w="sm" len="sm"/>
            <a:tailEnd type="none" w="sm" len="sm"/>
          </a:ln>
        </p:spPr>
        <p:txBody>
          <a:bodyPr/>
          <a:lstStyle/>
          <a:p>
            <a:endParaRPr lang="en-US"/>
          </a:p>
        </p:txBody>
      </p:sp>
      <p:sp>
        <p:nvSpPr>
          <p:cNvPr id="9" name="Freeform 9"/>
          <p:cNvSpPr/>
          <p:nvPr/>
        </p:nvSpPr>
        <p:spPr>
          <a:xfrm>
            <a:off x="13763158" y="38735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3">
              <a:alphaModFix amt="37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TextBox 10"/>
          <p:cNvSpPr txBox="1"/>
          <p:nvPr/>
        </p:nvSpPr>
        <p:spPr>
          <a:xfrm>
            <a:off x="3648402" y="5610578"/>
            <a:ext cx="15464919" cy="1070059"/>
          </a:xfrm>
          <a:prstGeom prst="rect">
            <a:avLst/>
          </a:prstGeom>
        </p:spPr>
        <p:txBody>
          <a:bodyPr lIns="0" tIns="0" rIns="0" bIns="0" rtlCol="0" anchor="t">
            <a:spAutoFit/>
          </a:bodyPr>
          <a:lstStyle/>
          <a:p>
            <a:pPr>
              <a:lnSpc>
                <a:spcPts val="8745"/>
              </a:lnSpc>
              <a:spcBef>
                <a:spcPct val="0"/>
              </a:spcBef>
            </a:pPr>
            <a:r>
              <a:rPr lang="en-US" sz="6246">
                <a:solidFill>
                  <a:srgbClr val="000000"/>
                </a:solidFill>
                <a:latin typeface="Lato Bold"/>
              </a:rPr>
              <a:t>BASED ON SEVERAL FACTORS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US"/>
          </a:p>
        </p:txBody>
      </p:sp>
      <p:grpSp>
        <p:nvGrpSpPr>
          <p:cNvPr id="3" name="Group 3"/>
          <p:cNvGrpSpPr/>
          <p:nvPr/>
        </p:nvGrpSpPr>
        <p:grpSpPr>
          <a:xfrm>
            <a:off x="1028700" y="3591432"/>
            <a:ext cx="16230600" cy="3104136"/>
            <a:chOff x="0" y="0"/>
            <a:chExt cx="4274726" cy="817550"/>
          </a:xfrm>
        </p:grpSpPr>
        <p:sp>
          <p:nvSpPr>
            <p:cNvPr id="4" name="Freeform 4"/>
            <p:cNvSpPr/>
            <p:nvPr/>
          </p:nvSpPr>
          <p:spPr>
            <a:xfrm>
              <a:off x="0" y="0"/>
              <a:ext cx="4274726" cy="817550"/>
            </a:xfrm>
            <a:custGeom>
              <a:avLst/>
              <a:gdLst/>
              <a:ahLst/>
              <a:cxnLst/>
              <a:rect l="l" t="t" r="r" b="b"/>
              <a:pathLst>
                <a:path w="4274726" h="817550">
                  <a:moveTo>
                    <a:pt x="0" y="0"/>
                  </a:moveTo>
                  <a:lnTo>
                    <a:pt x="4274726" y="0"/>
                  </a:lnTo>
                  <a:lnTo>
                    <a:pt x="4274726" y="817550"/>
                  </a:lnTo>
                  <a:lnTo>
                    <a:pt x="0" y="817550"/>
                  </a:lnTo>
                  <a:close/>
                </a:path>
              </a:pathLst>
            </a:custGeom>
            <a:solidFill>
              <a:srgbClr val="593C8F"/>
            </a:solidFill>
          </p:spPr>
          <p:txBody>
            <a:bodyPr/>
            <a:lstStyle/>
            <a:p>
              <a:endParaRPr lang="en-US"/>
            </a:p>
          </p:txBody>
        </p:sp>
        <p:sp>
          <p:nvSpPr>
            <p:cNvPr id="5" name="TextBox 5"/>
            <p:cNvSpPr txBox="1"/>
            <p:nvPr/>
          </p:nvSpPr>
          <p:spPr>
            <a:xfrm>
              <a:off x="0" y="-47625"/>
              <a:ext cx="4274726" cy="865175"/>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923864" y="4487936"/>
            <a:ext cx="10440273" cy="1177777"/>
          </a:xfrm>
          <a:prstGeom prst="rect">
            <a:avLst/>
          </a:prstGeom>
        </p:spPr>
        <p:txBody>
          <a:bodyPr lIns="0" tIns="0" rIns="0" bIns="0" rtlCol="0" anchor="t">
            <a:spAutoFit/>
          </a:bodyPr>
          <a:lstStyle/>
          <a:p>
            <a:pPr algn="ctr">
              <a:lnSpc>
                <a:spcPts val="9633"/>
              </a:lnSpc>
              <a:spcBef>
                <a:spcPct val="0"/>
              </a:spcBef>
            </a:pPr>
            <a:r>
              <a:rPr lang="en-US" sz="6880">
                <a:solidFill>
                  <a:srgbClr val="FFFFFF"/>
                </a:solidFill>
                <a:latin typeface="League Spartan"/>
              </a:rPr>
              <a:t>DESCRIPTIVE DATASET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US"/>
          </a:p>
        </p:txBody>
      </p:sp>
      <p:sp>
        <p:nvSpPr>
          <p:cNvPr id="3" name="TextBox 3"/>
          <p:cNvSpPr txBox="1"/>
          <p:nvPr/>
        </p:nvSpPr>
        <p:spPr>
          <a:xfrm>
            <a:off x="3979241" y="1513871"/>
            <a:ext cx="6253067" cy="738238"/>
          </a:xfrm>
          <a:prstGeom prst="rect">
            <a:avLst/>
          </a:prstGeom>
        </p:spPr>
        <p:txBody>
          <a:bodyPr lIns="0" tIns="0" rIns="0" bIns="0" rtlCol="0" anchor="t">
            <a:spAutoFit/>
          </a:bodyPr>
          <a:lstStyle/>
          <a:p>
            <a:pPr>
              <a:lnSpc>
                <a:spcPts val="6018"/>
              </a:lnSpc>
              <a:spcBef>
                <a:spcPct val="0"/>
              </a:spcBef>
            </a:pPr>
            <a:r>
              <a:rPr lang="en-US" sz="4298">
                <a:solidFill>
                  <a:srgbClr val="593C8F"/>
                </a:solidFill>
                <a:latin typeface="League Spartan"/>
              </a:rPr>
              <a:t>ROWS &amp; COLUMNS</a:t>
            </a:r>
          </a:p>
        </p:txBody>
      </p:sp>
      <p:sp>
        <p:nvSpPr>
          <p:cNvPr id="4" name="AutoShape 4"/>
          <p:cNvSpPr/>
          <p:nvPr/>
        </p:nvSpPr>
        <p:spPr>
          <a:xfrm flipH="1" flipV="1">
            <a:off x="3979241" y="2271159"/>
            <a:ext cx="6152813"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5" name="Group 5"/>
          <p:cNvGrpSpPr/>
          <p:nvPr/>
        </p:nvGrpSpPr>
        <p:grpSpPr>
          <a:xfrm>
            <a:off x="0" y="0"/>
            <a:ext cx="3086100" cy="10287000"/>
            <a:chOff x="0" y="0"/>
            <a:chExt cx="812800" cy="2709333"/>
          </a:xfrm>
        </p:grpSpPr>
        <p:sp>
          <p:nvSpPr>
            <p:cNvPr id="6" name="Freeform 6"/>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txBody>
            <a:bodyPr/>
            <a:lstStyle/>
            <a:p>
              <a:endParaRPr lang="en-US"/>
            </a:p>
          </p:txBody>
        </p:sp>
        <p:sp>
          <p:nvSpPr>
            <p:cNvPr id="7" name="TextBox 7"/>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4189304" y="8617964"/>
            <a:ext cx="2087283" cy="521821"/>
          </a:xfrm>
          <a:custGeom>
            <a:avLst/>
            <a:gdLst/>
            <a:ahLst/>
            <a:cxnLst/>
            <a:rect l="l" t="t" r="r" b="b"/>
            <a:pathLst>
              <a:path w="2087283" h="521821">
                <a:moveTo>
                  <a:pt x="0" y="0"/>
                </a:moveTo>
                <a:lnTo>
                  <a:pt x="2087283" y="0"/>
                </a:lnTo>
                <a:lnTo>
                  <a:pt x="2087283" y="521821"/>
                </a:lnTo>
                <a:lnTo>
                  <a:pt x="0" y="5218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a:off x="3564409" y="2878616"/>
            <a:ext cx="12110203" cy="5150942"/>
          </a:xfrm>
          <a:custGeom>
            <a:avLst/>
            <a:gdLst/>
            <a:ahLst/>
            <a:cxnLst/>
            <a:rect l="l" t="t" r="r" b="b"/>
            <a:pathLst>
              <a:path w="12110203" h="5150942">
                <a:moveTo>
                  <a:pt x="0" y="0"/>
                </a:moveTo>
                <a:lnTo>
                  <a:pt x="12110203" y="0"/>
                </a:lnTo>
                <a:lnTo>
                  <a:pt x="12110203" y="5150941"/>
                </a:lnTo>
                <a:lnTo>
                  <a:pt x="0" y="5150941"/>
                </a:lnTo>
                <a:lnTo>
                  <a:pt x="0" y="0"/>
                </a:lnTo>
                <a:close/>
              </a:path>
            </a:pathLst>
          </a:custGeom>
          <a:blipFill>
            <a:blip r:embed="rId5"/>
            <a:stretch>
              <a:fillRect r="-21580"/>
            </a:stretch>
          </a:blipFill>
        </p:spPr>
        <p:txBody>
          <a:bodyPr/>
          <a:lstStyle/>
          <a:p>
            <a:endParaRPr lang="en-US"/>
          </a:p>
        </p:txBody>
      </p:sp>
      <p:sp>
        <p:nvSpPr>
          <p:cNvPr id="10" name="TextBox 10"/>
          <p:cNvSpPr txBox="1"/>
          <p:nvPr/>
        </p:nvSpPr>
        <p:spPr>
          <a:xfrm>
            <a:off x="3980312" y="679504"/>
            <a:ext cx="3255770" cy="622192"/>
          </a:xfrm>
          <a:prstGeom prst="rect">
            <a:avLst/>
          </a:prstGeom>
        </p:spPr>
        <p:txBody>
          <a:bodyPr lIns="0" tIns="0" rIns="0" bIns="0" rtlCol="0" anchor="t">
            <a:spAutoFit/>
          </a:bodyPr>
          <a:lstStyle/>
          <a:p>
            <a:pPr>
              <a:lnSpc>
                <a:spcPts val="5080"/>
              </a:lnSpc>
              <a:spcBef>
                <a:spcPct val="0"/>
              </a:spcBef>
            </a:pPr>
            <a:r>
              <a:rPr lang="en-US" sz="3629">
                <a:solidFill>
                  <a:srgbClr val="000000"/>
                </a:solidFill>
                <a:latin typeface="Lato Bold"/>
              </a:rPr>
              <a:t>NUMBER OF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US"/>
          </a:p>
        </p:txBody>
      </p:sp>
      <p:sp>
        <p:nvSpPr>
          <p:cNvPr id="3" name="TextBox 3"/>
          <p:cNvSpPr txBox="1"/>
          <p:nvPr/>
        </p:nvSpPr>
        <p:spPr>
          <a:xfrm>
            <a:off x="3780647" y="1180496"/>
            <a:ext cx="8999749" cy="738238"/>
          </a:xfrm>
          <a:prstGeom prst="rect">
            <a:avLst/>
          </a:prstGeom>
        </p:spPr>
        <p:txBody>
          <a:bodyPr lIns="0" tIns="0" rIns="0" bIns="0" rtlCol="0" anchor="t">
            <a:spAutoFit/>
          </a:bodyPr>
          <a:lstStyle/>
          <a:p>
            <a:pPr>
              <a:lnSpc>
                <a:spcPts val="6018"/>
              </a:lnSpc>
              <a:spcBef>
                <a:spcPct val="0"/>
              </a:spcBef>
            </a:pPr>
            <a:r>
              <a:rPr lang="en-US" sz="4298">
                <a:solidFill>
                  <a:srgbClr val="593C8F"/>
                </a:solidFill>
                <a:latin typeface="League Spartan"/>
              </a:rPr>
              <a:t>MISSING VALUES COLUMNS</a:t>
            </a:r>
          </a:p>
        </p:txBody>
      </p:sp>
      <p:sp>
        <p:nvSpPr>
          <p:cNvPr id="4" name="AutoShape 4"/>
          <p:cNvSpPr/>
          <p:nvPr/>
        </p:nvSpPr>
        <p:spPr>
          <a:xfrm flipH="1" flipV="1">
            <a:off x="3780647" y="1899684"/>
            <a:ext cx="7341906"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5" name="Group 5"/>
          <p:cNvGrpSpPr/>
          <p:nvPr/>
        </p:nvGrpSpPr>
        <p:grpSpPr>
          <a:xfrm>
            <a:off x="0" y="0"/>
            <a:ext cx="3086100" cy="10287000"/>
            <a:chOff x="0" y="0"/>
            <a:chExt cx="812800" cy="2709333"/>
          </a:xfrm>
        </p:grpSpPr>
        <p:sp>
          <p:nvSpPr>
            <p:cNvPr id="6" name="Freeform 6"/>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txBody>
            <a:bodyPr/>
            <a:lstStyle/>
            <a:p>
              <a:endParaRPr lang="en-US"/>
            </a:p>
          </p:txBody>
        </p:sp>
        <p:sp>
          <p:nvSpPr>
            <p:cNvPr id="7" name="TextBox 7"/>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4189304" y="8997390"/>
            <a:ext cx="2087283" cy="521821"/>
          </a:xfrm>
          <a:custGeom>
            <a:avLst/>
            <a:gdLst/>
            <a:ahLst/>
            <a:cxnLst/>
            <a:rect l="l" t="t" r="r" b="b"/>
            <a:pathLst>
              <a:path w="2087283" h="521821">
                <a:moveTo>
                  <a:pt x="0" y="0"/>
                </a:moveTo>
                <a:lnTo>
                  <a:pt x="2087283" y="0"/>
                </a:lnTo>
                <a:lnTo>
                  <a:pt x="2087283" y="521820"/>
                </a:lnTo>
                <a:lnTo>
                  <a:pt x="0" y="5218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a:off x="3780647" y="2267347"/>
            <a:ext cx="11122201" cy="6381429"/>
          </a:xfrm>
          <a:custGeom>
            <a:avLst/>
            <a:gdLst/>
            <a:ahLst/>
            <a:cxnLst/>
            <a:rect l="l" t="t" r="r" b="b"/>
            <a:pathLst>
              <a:path w="11122201" h="6381429">
                <a:moveTo>
                  <a:pt x="0" y="0"/>
                </a:moveTo>
                <a:lnTo>
                  <a:pt x="11122201" y="0"/>
                </a:lnTo>
                <a:lnTo>
                  <a:pt x="11122201" y="6381429"/>
                </a:lnTo>
                <a:lnTo>
                  <a:pt x="0" y="6381429"/>
                </a:lnTo>
                <a:lnTo>
                  <a:pt x="0" y="0"/>
                </a:lnTo>
                <a:close/>
              </a:path>
            </a:pathLst>
          </a:custGeom>
          <a:blipFill>
            <a:blip r:embed="rId5"/>
            <a:stretch>
              <a:fillRect t="-335" r="-3417" b="-335"/>
            </a:stretch>
          </a:blipFill>
        </p:spPr>
        <p:txBody>
          <a:bodyPr/>
          <a:lstStyle/>
          <a:p>
            <a:endParaRPr lang="en-US"/>
          </a:p>
        </p:txBody>
      </p:sp>
      <p:sp>
        <p:nvSpPr>
          <p:cNvPr id="10" name="TextBox 10"/>
          <p:cNvSpPr txBox="1"/>
          <p:nvPr/>
        </p:nvSpPr>
        <p:spPr>
          <a:xfrm>
            <a:off x="3780647" y="406508"/>
            <a:ext cx="4991880" cy="622192"/>
          </a:xfrm>
          <a:prstGeom prst="rect">
            <a:avLst/>
          </a:prstGeom>
        </p:spPr>
        <p:txBody>
          <a:bodyPr lIns="0" tIns="0" rIns="0" bIns="0" rtlCol="0" anchor="t">
            <a:spAutoFit/>
          </a:bodyPr>
          <a:lstStyle/>
          <a:p>
            <a:pPr>
              <a:lnSpc>
                <a:spcPts val="5080"/>
              </a:lnSpc>
              <a:spcBef>
                <a:spcPct val="0"/>
              </a:spcBef>
            </a:pPr>
            <a:r>
              <a:rPr lang="en-US" sz="3629">
                <a:solidFill>
                  <a:srgbClr val="000000"/>
                </a:solidFill>
                <a:latin typeface="Lato Bold"/>
              </a:rPr>
              <a:t>PERCENTAGE OF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US"/>
          </a:p>
        </p:txBody>
      </p:sp>
      <p:sp>
        <p:nvSpPr>
          <p:cNvPr id="3" name="AutoShape 3"/>
          <p:cNvSpPr/>
          <p:nvPr/>
        </p:nvSpPr>
        <p:spPr>
          <a:xfrm flipV="1">
            <a:off x="3435016" y="1405619"/>
            <a:ext cx="1823842" cy="1905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4" name="Group 4"/>
          <p:cNvGrpSpPr/>
          <p:nvPr/>
        </p:nvGrpSpPr>
        <p:grpSpPr>
          <a:xfrm>
            <a:off x="0" y="0"/>
            <a:ext cx="3086100" cy="10287000"/>
            <a:chOff x="0" y="0"/>
            <a:chExt cx="812800" cy="2709333"/>
          </a:xfrm>
        </p:grpSpPr>
        <p:sp>
          <p:nvSpPr>
            <p:cNvPr id="5" name="Freeform 5"/>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txBody>
            <a:bodyPr/>
            <a:lstStyle/>
            <a:p>
              <a:endParaRPr lang="en-US"/>
            </a:p>
          </p:txBody>
        </p:sp>
        <p:sp>
          <p:nvSpPr>
            <p:cNvPr id="6" name="TextBox 6"/>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4215217" y="9048939"/>
            <a:ext cx="2087283" cy="521821"/>
          </a:xfrm>
          <a:custGeom>
            <a:avLst/>
            <a:gdLst/>
            <a:ahLst/>
            <a:cxnLst/>
            <a:rect l="l" t="t" r="r" b="b"/>
            <a:pathLst>
              <a:path w="2087283" h="521821">
                <a:moveTo>
                  <a:pt x="0" y="0"/>
                </a:moveTo>
                <a:lnTo>
                  <a:pt x="2087282" y="0"/>
                </a:lnTo>
                <a:lnTo>
                  <a:pt x="2087282" y="521821"/>
                </a:lnTo>
                <a:lnTo>
                  <a:pt x="0" y="5218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a:off x="3435016" y="2058104"/>
            <a:ext cx="9850417" cy="6170791"/>
          </a:xfrm>
          <a:custGeom>
            <a:avLst/>
            <a:gdLst/>
            <a:ahLst/>
            <a:cxnLst/>
            <a:rect l="l" t="t" r="r" b="b"/>
            <a:pathLst>
              <a:path w="9850417" h="6170791">
                <a:moveTo>
                  <a:pt x="0" y="0"/>
                </a:moveTo>
                <a:lnTo>
                  <a:pt x="9850417" y="0"/>
                </a:lnTo>
                <a:lnTo>
                  <a:pt x="9850417" y="6170792"/>
                </a:lnTo>
                <a:lnTo>
                  <a:pt x="0" y="6170792"/>
                </a:lnTo>
                <a:lnTo>
                  <a:pt x="0" y="0"/>
                </a:lnTo>
                <a:close/>
              </a:path>
            </a:pathLst>
          </a:custGeom>
          <a:blipFill>
            <a:blip r:embed="rId5"/>
            <a:stretch>
              <a:fillRect t="-2153" b="-2153"/>
            </a:stretch>
          </a:blipFill>
        </p:spPr>
        <p:txBody>
          <a:bodyPr/>
          <a:lstStyle/>
          <a:p>
            <a:endParaRPr lang="en-US"/>
          </a:p>
        </p:txBody>
      </p:sp>
      <p:sp>
        <p:nvSpPr>
          <p:cNvPr id="9" name="TextBox 9"/>
          <p:cNvSpPr txBox="1"/>
          <p:nvPr/>
        </p:nvSpPr>
        <p:spPr>
          <a:xfrm>
            <a:off x="3435016" y="556531"/>
            <a:ext cx="9611672" cy="849088"/>
          </a:xfrm>
          <a:prstGeom prst="rect">
            <a:avLst/>
          </a:prstGeom>
        </p:spPr>
        <p:txBody>
          <a:bodyPr lIns="0" tIns="0" rIns="0" bIns="0" rtlCol="0" anchor="t">
            <a:spAutoFit/>
          </a:bodyPr>
          <a:lstStyle/>
          <a:p>
            <a:pPr>
              <a:lnSpc>
                <a:spcPts val="6952"/>
              </a:lnSpc>
              <a:spcBef>
                <a:spcPct val="0"/>
              </a:spcBef>
            </a:pPr>
            <a:r>
              <a:rPr lang="en-US" sz="4966">
                <a:solidFill>
                  <a:srgbClr val="593C8F"/>
                </a:solidFill>
                <a:latin typeface="League Spartan"/>
              </a:rPr>
              <a:t>MEAN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US"/>
          </a:p>
        </p:txBody>
      </p:sp>
      <p:sp>
        <p:nvSpPr>
          <p:cNvPr id="3" name="AutoShape 3"/>
          <p:cNvSpPr/>
          <p:nvPr/>
        </p:nvSpPr>
        <p:spPr>
          <a:xfrm flipV="1">
            <a:off x="3435016" y="1405619"/>
            <a:ext cx="1823842" cy="1905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4" name="Group 4"/>
          <p:cNvGrpSpPr/>
          <p:nvPr/>
        </p:nvGrpSpPr>
        <p:grpSpPr>
          <a:xfrm>
            <a:off x="0" y="0"/>
            <a:ext cx="3086100" cy="10287000"/>
            <a:chOff x="0" y="0"/>
            <a:chExt cx="812800" cy="2709333"/>
          </a:xfrm>
        </p:grpSpPr>
        <p:sp>
          <p:nvSpPr>
            <p:cNvPr id="5" name="Freeform 5"/>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txBody>
            <a:bodyPr/>
            <a:lstStyle/>
            <a:p>
              <a:endParaRPr lang="en-US"/>
            </a:p>
          </p:txBody>
        </p:sp>
        <p:sp>
          <p:nvSpPr>
            <p:cNvPr id="6" name="TextBox 6"/>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4215217" y="9048939"/>
            <a:ext cx="2087283" cy="521821"/>
          </a:xfrm>
          <a:custGeom>
            <a:avLst/>
            <a:gdLst/>
            <a:ahLst/>
            <a:cxnLst/>
            <a:rect l="l" t="t" r="r" b="b"/>
            <a:pathLst>
              <a:path w="2087283" h="521821">
                <a:moveTo>
                  <a:pt x="0" y="0"/>
                </a:moveTo>
                <a:lnTo>
                  <a:pt x="2087282" y="0"/>
                </a:lnTo>
                <a:lnTo>
                  <a:pt x="2087282" y="521821"/>
                </a:lnTo>
                <a:lnTo>
                  <a:pt x="0" y="5218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a:off x="3435016" y="1821001"/>
            <a:ext cx="8552224" cy="6850656"/>
          </a:xfrm>
          <a:custGeom>
            <a:avLst/>
            <a:gdLst/>
            <a:ahLst/>
            <a:cxnLst/>
            <a:rect l="l" t="t" r="r" b="b"/>
            <a:pathLst>
              <a:path w="8552224" h="6850656">
                <a:moveTo>
                  <a:pt x="0" y="0"/>
                </a:moveTo>
                <a:lnTo>
                  <a:pt x="8552223" y="0"/>
                </a:lnTo>
                <a:lnTo>
                  <a:pt x="8552223" y="6850656"/>
                </a:lnTo>
                <a:lnTo>
                  <a:pt x="0" y="6850656"/>
                </a:lnTo>
                <a:lnTo>
                  <a:pt x="0" y="0"/>
                </a:lnTo>
                <a:close/>
              </a:path>
            </a:pathLst>
          </a:custGeom>
          <a:blipFill>
            <a:blip r:embed="rId5"/>
            <a:stretch>
              <a:fillRect t="-380" b="-380"/>
            </a:stretch>
          </a:blipFill>
        </p:spPr>
        <p:txBody>
          <a:bodyPr/>
          <a:lstStyle/>
          <a:p>
            <a:endParaRPr lang="en-US"/>
          </a:p>
        </p:txBody>
      </p:sp>
      <p:sp>
        <p:nvSpPr>
          <p:cNvPr id="9" name="TextBox 9"/>
          <p:cNvSpPr txBox="1"/>
          <p:nvPr/>
        </p:nvSpPr>
        <p:spPr>
          <a:xfrm>
            <a:off x="3435016" y="556531"/>
            <a:ext cx="9611672" cy="849088"/>
          </a:xfrm>
          <a:prstGeom prst="rect">
            <a:avLst/>
          </a:prstGeom>
        </p:spPr>
        <p:txBody>
          <a:bodyPr lIns="0" tIns="0" rIns="0" bIns="0" rtlCol="0" anchor="t">
            <a:spAutoFit/>
          </a:bodyPr>
          <a:lstStyle/>
          <a:p>
            <a:pPr>
              <a:lnSpc>
                <a:spcPts val="6952"/>
              </a:lnSpc>
              <a:spcBef>
                <a:spcPct val="0"/>
              </a:spcBef>
            </a:pPr>
            <a:r>
              <a:rPr lang="en-US" sz="4966">
                <a:solidFill>
                  <a:srgbClr val="593C8F"/>
                </a:solidFill>
                <a:latin typeface="League Spartan"/>
              </a:rPr>
              <a:t>MEDIAN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US"/>
          </a:p>
        </p:txBody>
      </p:sp>
      <p:sp>
        <p:nvSpPr>
          <p:cNvPr id="3" name="AutoShape 3"/>
          <p:cNvSpPr/>
          <p:nvPr/>
        </p:nvSpPr>
        <p:spPr>
          <a:xfrm>
            <a:off x="3460545" y="1396094"/>
            <a:ext cx="2892353" cy="1905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4" name="Group 4"/>
          <p:cNvGrpSpPr/>
          <p:nvPr/>
        </p:nvGrpSpPr>
        <p:grpSpPr>
          <a:xfrm>
            <a:off x="0" y="0"/>
            <a:ext cx="3086100" cy="10287000"/>
            <a:chOff x="0" y="0"/>
            <a:chExt cx="812800" cy="2709333"/>
          </a:xfrm>
        </p:grpSpPr>
        <p:sp>
          <p:nvSpPr>
            <p:cNvPr id="5" name="Freeform 5"/>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txBody>
            <a:bodyPr/>
            <a:lstStyle/>
            <a:p>
              <a:endParaRPr lang="en-US"/>
            </a:p>
          </p:txBody>
        </p:sp>
        <p:sp>
          <p:nvSpPr>
            <p:cNvPr id="6" name="TextBox 6"/>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4215217" y="9048939"/>
            <a:ext cx="2087283" cy="521821"/>
          </a:xfrm>
          <a:custGeom>
            <a:avLst/>
            <a:gdLst/>
            <a:ahLst/>
            <a:cxnLst/>
            <a:rect l="l" t="t" r="r" b="b"/>
            <a:pathLst>
              <a:path w="2087283" h="521821">
                <a:moveTo>
                  <a:pt x="0" y="0"/>
                </a:moveTo>
                <a:lnTo>
                  <a:pt x="2087282" y="0"/>
                </a:lnTo>
                <a:lnTo>
                  <a:pt x="2087282" y="521821"/>
                </a:lnTo>
                <a:lnTo>
                  <a:pt x="0" y="5218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a:off x="3460420" y="1868864"/>
            <a:ext cx="9002572" cy="6745406"/>
          </a:xfrm>
          <a:custGeom>
            <a:avLst/>
            <a:gdLst/>
            <a:ahLst/>
            <a:cxnLst/>
            <a:rect l="l" t="t" r="r" b="b"/>
            <a:pathLst>
              <a:path w="9002572" h="6745406">
                <a:moveTo>
                  <a:pt x="0" y="0"/>
                </a:moveTo>
                <a:lnTo>
                  <a:pt x="9002572" y="0"/>
                </a:lnTo>
                <a:lnTo>
                  <a:pt x="9002572" y="6745405"/>
                </a:lnTo>
                <a:lnTo>
                  <a:pt x="0" y="6745405"/>
                </a:lnTo>
                <a:lnTo>
                  <a:pt x="0" y="0"/>
                </a:lnTo>
                <a:close/>
              </a:path>
            </a:pathLst>
          </a:custGeom>
          <a:blipFill>
            <a:blip r:embed="rId5"/>
            <a:stretch>
              <a:fillRect/>
            </a:stretch>
          </a:blipFill>
        </p:spPr>
        <p:txBody>
          <a:bodyPr/>
          <a:lstStyle/>
          <a:p>
            <a:endParaRPr lang="en-US"/>
          </a:p>
        </p:txBody>
      </p:sp>
      <p:sp>
        <p:nvSpPr>
          <p:cNvPr id="9" name="TextBox 9"/>
          <p:cNvSpPr txBox="1"/>
          <p:nvPr/>
        </p:nvSpPr>
        <p:spPr>
          <a:xfrm>
            <a:off x="3460420" y="527956"/>
            <a:ext cx="2867484" cy="849088"/>
          </a:xfrm>
          <a:prstGeom prst="rect">
            <a:avLst/>
          </a:prstGeom>
        </p:spPr>
        <p:txBody>
          <a:bodyPr lIns="0" tIns="0" rIns="0" bIns="0" rtlCol="0" anchor="t">
            <a:spAutoFit/>
          </a:bodyPr>
          <a:lstStyle/>
          <a:p>
            <a:pPr>
              <a:lnSpc>
                <a:spcPts val="6952"/>
              </a:lnSpc>
              <a:spcBef>
                <a:spcPct val="0"/>
              </a:spcBef>
            </a:pPr>
            <a:r>
              <a:rPr lang="en-US" sz="4966">
                <a:solidFill>
                  <a:srgbClr val="593C8F"/>
                </a:solidFill>
                <a:latin typeface="League Spartan"/>
              </a:rPr>
              <a:t>MODE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US"/>
          </a:p>
        </p:txBody>
      </p:sp>
      <p:sp>
        <p:nvSpPr>
          <p:cNvPr id="3" name="TextBox 3"/>
          <p:cNvSpPr txBox="1"/>
          <p:nvPr/>
        </p:nvSpPr>
        <p:spPr>
          <a:xfrm>
            <a:off x="3415782" y="1251825"/>
            <a:ext cx="6253067" cy="738238"/>
          </a:xfrm>
          <a:prstGeom prst="rect">
            <a:avLst/>
          </a:prstGeom>
        </p:spPr>
        <p:txBody>
          <a:bodyPr lIns="0" tIns="0" rIns="0" bIns="0" rtlCol="0" anchor="t">
            <a:spAutoFit/>
          </a:bodyPr>
          <a:lstStyle/>
          <a:p>
            <a:pPr>
              <a:lnSpc>
                <a:spcPts val="6018"/>
              </a:lnSpc>
              <a:spcBef>
                <a:spcPct val="0"/>
              </a:spcBef>
            </a:pPr>
            <a:r>
              <a:rPr lang="en-US" sz="4298">
                <a:solidFill>
                  <a:srgbClr val="593C8F"/>
                </a:solidFill>
                <a:latin typeface="League Spartan"/>
              </a:rPr>
              <a:t>SCATTER PLOT</a:t>
            </a:r>
          </a:p>
        </p:txBody>
      </p:sp>
      <p:sp>
        <p:nvSpPr>
          <p:cNvPr id="4" name="AutoShape 4"/>
          <p:cNvSpPr/>
          <p:nvPr/>
        </p:nvSpPr>
        <p:spPr>
          <a:xfrm>
            <a:off x="3272030" y="2009113"/>
            <a:ext cx="6009115"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5" name="Group 5"/>
          <p:cNvGrpSpPr/>
          <p:nvPr/>
        </p:nvGrpSpPr>
        <p:grpSpPr>
          <a:xfrm>
            <a:off x="0" y="0"/>
            <a:ext cx="3086100" cy="10287000"/>
            <a:chOff x="0" y="0"/>
            <a:chExt cx="812800" cy="2709333"/>
          </a:xfrm>
        </p:grpSpPr>
        <p:sp>
          <p:nvSpPr>
            <p:cNvPr id="6" name="Freeform 6"/>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txBody>
            <a:bodyPr/>
            <a:lstStyle/>
            <a:p>
              <a:endParaRPr lang="en-US"/>
            </a:p>
          </p:txBody>
        </p:sp>
        <p:sp>
          <p:nvSpPr>
            <p:cNvPr id="7" name="TextBox 7"/>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4189304" y="8617964"/>
            <a:ext cx="2087283" cy="521821"/>
          </a:xfrm>
          <a:custGeom>
            <a:avLst/>
            <a:gdLst/>
            <a:ahLst/>
            <a:cxnLst/>
            <a:rect l="l" t="t" r="r" b="b"/>
            <a:pathLst>
              <a:path w="2087283" h="521821">
                <a:moveTo>
                  <a:pt x="0" y="0"/>
                </a:moveTo>
                <a:lnTo>
                  <a:pt x="2087283" y="0"/>
                </a:lnTo>
                <a:lnTo>
                  <a:pt x="2087283" y="521821"/>
                </a:lnTo>
                <a:lnTo>
                  <a:pt x="0" y="5218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a:off x="2006760" y="2384175"/>
            <a:ext cx="9784199" cy="5877776"/>
          </a:xfrm>
          <a:custGeom>
            <a:avLst/>
            <a:gdLst/>
            <a:ahLst/>
            <a:cxnLst/>
            <a:rect l="l" t="t" r="r" b="b"/>
            <a:pathLst>
              <a:path w="9784199" h="5877776">
                <a:moveTo>
                  <a:pt x="0" y="0"/>
                </a:moveTo>
                <a:lnTo>
                  <a:pt x="9784199" y="0"/>
                </a:lnTo>
                <a:lnTo>
                  <a:pt x="9784199" y="5877776"/>
                </a:lnTo>
                <a:lnTo>
                  <a:pt x="0" y="5877776"/>
                </a:lnTo>
                <a:lnTo>
                  <a:pt x="0" y="0"/>
                </a:lnTo>
                <a:close/>
              </a:path>
            </a:pathLst>
          </a:custGeom>
          <a:blipFill>
            <a:blip r:embed="rId5"/>
            <a:stretch>
              <a:fillRect/>
            </a:stretch>
          </a:blipFill>
        </p:spPr>
        <p:txBody>
          <a:bodyPr/>
          <a:lstStyle/>
          <a:p>
            <a:endParaRPr lang="en-US"/>
          </a:p>
        </p:txBody>
      </p:sp>
      <p:sp>
        <p:nvSpPr>
          <p:cNvPr id="10" name="TextBox 10"/>
          <p:cNvSpPr txBox="1"/>
          <p:nvPr/>
        </p:nvSpPr>
        <p:spPr>
          <a:xfrm>
            <a:off x="3380250" y="122626"/>
            <a:ext cx="8793281" cy="934045"/>
          </a:xfrm>
          <a:prstGeom prst="rect">
            <a:avLst/>
          </a:prstGeom>
        </p:spPr>
        <p:txBody>
          <a:bodyPr lIns="0" tIns="0" rIns="0" bIns="0" rtlCol="0" anchor="t">
            <a:spAutoFit/>
          </a:bodyPr>
          <a:lstStyle/>
          <a:p>
            <a:pPr>
              <a:lnSpc>
                <a:spcPts val="7628"/>
              </a:lnSpc>
              <a:spcBef>
                <a:spcPct val="0"/>
              </a:spcBef>
            </a:pPr>
            <a:r>
              <a:rPr lang="en-US" sz="5448">
                <a:solidFill>
                  <a:srgbClr val="000000"/>
                </a:solidFill>
                <a:latin typeface="Lato Bold"/>
              </a:rPr>
              <a:t>DATA VISUALIZATION</a:t>
            </a:r>
          </a:p>
        </p:txBody>
      </p:sp>
      <p:sp>
        <p:nvSpPr>
          <p:cNvPr id="11" name="TextBox 11"/>
          <p:cNvSpPr txBox="1"/>
          <p:nvPr/>
        </p:nvSpPr>
        <p:spPr>
          <a:xfrm>
            <a:off x="12592760" y="2712270"/>
            <a:ext cx="4666540" cy="4116686"/>
          </a:xfrm>
          <a:prstGeom prst="rect">
            <a:avLst/>
          </a:prstGeom>
        </p:spPr>
        <p:txBody>
          <a:bodyPr lIns="0" tIns="0" rIns="0" bIns="0" rtlCol="0" anchor="t">
            <a:spAutoFit/>
          </a:bodyPr>
          <a:lstStyle/>
          <a:p>
            <a:pPr>
              <a:lnSpc>
                <a:spcPts val="4096"/>
              </a:lnSpc>
              <a:spcBef>
                <a:spcPct val="0"/>
              </a:spcBef>
            </a:pPr>
            <a:r>
              <a:rPr lang="en-US" sz="2925">
                <a:solidFill>
                  <a:srgbClr val="000000"/>
                </a:solidFill>
                <a:latin typeface="Poppins"/>
              </a:rPr>
              <a:t>The scatter plot graph illustrates a positive correlation between GPA and salary, suggesting that higher academic achievement may lead to increased earning potential.</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US"/>
          </a:p>
        </p:txBody>
      </p:sp>
      <p:sp>
        <p:nvSpPr>
          <p:cNvPr id="3" name="TextBox 3"/>
          <p:cNvSpPr txBox="1"/>
          <p:nvPr/>
        </p:nvSpPr>
        <p:spPr>
          <a:xfrm>
            <a:off x="3415782" y="1251825"/>
            <a:ext cx="6253067" cy="738238"/>
          </a:xfrm>
          <a:prstGeom prst="rect">
            <a:avLst/>
          </a:prstGeom>
        </p:spPr>
        <p:txBody>
          <a:bodyPr lIns="0" tIns="0" rIns="0" bIns="0" rtlCol="0" anchor="t">
            <a:spAutoFit/>
          </a:bodyPr>
          <a:lstStyle/>
          <a:p>
            <a:pPr>
              <a:lnSpc>
                <a:spcPts val="6018"/>
              </a:lnSpc>
              <a:spcBef>
                <a:spcPct val="0"/>
              </a:spcBef>
            </a:pPr>
            <a:r>
              <a:rPr lang="en-US" sz="4298">
                <a:solidFill>
                  <a:srgbClr val="593C8F"/>
                </a:solidFill>
                <a:latin typeface="League Spartan"/>
              </a:rPr>
              <a:t>SCATTER PLOT</a:t>
            </a:r>
          </a:p>
        </p:txBody>
      </p:sp>
      <p:sp>
        <p:nvSpPr>
          <p:cNvPr id="4" name="AutoShape 4"/>
          <p:cNvSpPr/>
          <p:nvPr/>
        </p:nvSpPr>
        <p:spPr>
          <a:xfrm>
            <a:off x="3272030" y="2009113"/>
            <a:ext cx="6009115"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5" name="Group 5"/>
          <p:cNvGrpSpPr/>
          <p:nvPr/>
        </p:nvGrpSpPr>
        <p:grpSpPr>
          <a:xfrm>
            <a:off x="0" y="0"/>
            <a:ext cx="3086100" cy="10287000"/>
            <a:chOff x="0" y="0"/>
            <a:chExt cx="812800" cy="2709333"/>
          </a:xfrm>
        </p:grpSpPr>
        <p:sp>
          <p:nvSpPr>
            <p:cNvPr id="6" name="Freeform 6"/>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txBody>
            <a:bodyPr/>
            <a:lstStyle/>
            <a:p>
              <a:endParaRPr lang="en-US"/>
            </a:p>
          </p:txBody>
        </p:sp>
        <p:sp>
          <p:nvSpPr>
            <p:cNvPr id="7" name="TextBox 7"/>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4189304" y="8617964"/>
            <a:ext cx="2087283" cy="521821"/>
          </a:xfrm>
          <a:custGeom>
            <a:avLst/>
            <a:gdLst/>
            <a:ahLst/>
            <a:cxnLst/>
            <a:rect l="l" t="t" r="r" b="b"/>
            <a:pathLst>
              <a:path w="2087283" h="521821">
                <a:moveTo>
                  <a:pt x="0" y="0"/>
                </a:moveTo>
                <a:lnTo>
                  <a:pt x="2087283" y="0"/>
                </a:lnTo>
                <a:lnTo>
                  <a:pt x="2087283" y="521821"/>
                </a:lnTo>
                <a:lnTo>
                  <a:pt x="0" y="5218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a:off x="2468844" y="2304388"/>
            <a:ext cx="9087943" cy="6113538"/>
          </a:xfrm>
          <a:custGeom>
            <a:avLst/>
            <a:gdLst/>
            <a:ahLst/>
            <a:cxnLst/>
            <a:rect l="l" t="t" r="r" b="b"/>
            <a:pathLst>
              <a:path w="9087943" h="6113538">
                <a:moveTo>
                  <a:pt x="0" y="0"/>
                </a:moveTo>
                <a:lnTo>
                  <a:pt x="9087942" y="0"/>
                </a:lnTo>
                <a:lnTo>
                  <a:pt x="9087942" y="6113537"/>
                </a:lnTo>
                <a:lnTo>
                  <a:pt x="0" y="6113537"/>
                </a:lnTo>
                <a:lnTo>
                  <a:pt x="0" y="0"/>
                </a:lnTo>
                <a:close/>
              </a:path>
            </a:pathLst>
          </a:custGeom>
          <a:blipFill>
            <a:blip r:embed="rId5"/>
            <a:stretch>
              <a:fillRect l="-745" t="-216" r="-745"/>
            </a:stretch>
          </a:blipFill>
        </p:spPr>
        <p:txBody>
          <a:bodyPr/>
          <a:lstStyle/>
          <a:p>
            <a:endParaRPr lang="en-US"/>
          </a:p>
        </p:txBody>
      </p:sp>
      <p:sp>
        <p:nvSpPr>
          <p:cNvPr id="10" name="TextBox 10"/>
          <p:cNvSpPr txBox="1"/>
          <p:nvPr/>
        </p:nvSpPr>
        <p:spPr>
          <a:xfrm>
            <a:off x="3380250" y="122626"/>
            <a:ext cx="8793281" cy="934045"/>
          </a:xfrm>
          <a:prstGeom prst="rect">
            <a:avLst/>
          </a:prstGeom>
        </p:spPr>
        <p:txBody>
          <a:bodyPr lIns="0" tIns="0" rIns="0" bIns="0" rtlCol="0" anchor="t">
            <a:spAutoFit/>
          </a:bodyPr>
          <a:lstStyle/>
          <a:p>
            <a:pPr>
              <a:lnSpc>
                <a:spcPts val="7628"/>
              </a:lnSpc>
              <a:spcBef>
                <a:spcPct val="0"/>
              </a:spcBef>
            </a:pPr>
            <a:r>
              <a:rPr lang="en-US" sz="5448">
                <a:solidFill>
                  <a:srgbClr val="000000"/>
                </a:solidFill>
                <a:latin typeface="Lato Bold"/>
              </a:rPr>
              <a:t>DATA VISUALIZATION</a:t>
            </a:r>
          </a:p>
        </p:txBody>
      </p:sp>
      <p:sp>
        <p:nvSpPr>
          <p:cNvPr id="11" name="TextBox 11"/>
          <p:cNvSpPr txBox="1"/>
          <p:nvPr/>
        </p:nvSpPr>
        <p:spPr>
          <a:xfrm>
            <a:off x="12373349" y="2712270"/>
            <a:ext cx="4885951" cy="4116686"/>
          </a:xfrm>
          <a:prstGeom prst="rect">
            <a:avLst/>
          </a:prstGeom>
        </p:spPr>
        <p:txBody>
          <a:bodyPr lIns="0" tIns="0" rIns="0" bIns="0" rtlCol="0" anchor="t">
            <a:spAutoFit/>
          </a:bodyPr>
          <a:lstStyle/>
          <a:p>
            <a:pPr>
              <a:lnSpc>
                <a:spcPts val="4096"/>
              </a:lnSpc>
              <a:spcBef>
                <a:spcPct val="0"/>
              </a:spcBef>
            </a:pPr>
            <a:r>
              <a:rPr lang="en-US" sz="2925">
                <a:solidFill>
                  <a:srgbClr val="000000"/>
                </a:solidFill>
                <a:latin typeface="Poppins"/>
              </a:rPr>
              <a:t>The graph depicts salary distributions across engineering fields, showing wide individual variances but similar averages, indicating diverse earning potential within each discipline.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US"/>
          </a:p>
        </p:txBody>
      </p:sp>
      <p:sp>
        <p:nvSpPr>
          <p:cNvPr id="3" name="TextBox 3"/>
          <p:cNvSpPr txBox="1"/>
          <p:nvPr/>
        </p:nvSpPr>
        <p:spPr>
          <a:xfrm>
            <a:off x="3415782" y="1251825"/>
            <a:ext cx="6253067" cy="738238"/>
          </a:xfrm>
          <a:prstGeom prst="rect">
            <a:avLst/>
          </a:prstGeom>
        </p:spPr>
        <p:txBody>
          <a:bodyPr lIns="0" tIns="0" rIns="0" bIns="0" rtlCol="0" anchor="t">
            <a:spAutoFit/>
          </a:bodyPr>
          <a:lstStyle/>
          <a:p>
            <a:pPr>
              <a:lnSpc>
                <a:spcPts val="6018"/>
              </a:lnSpc>
              <a:spcBef>
                <a:spcPct val="0"/>
              </a:spcBef>
            </a:pPr>
            <a:r>
              <a:rPr lang="en-US" sz="4298">
                <a:solidFill>
                  <a:srgbClr val="593C8F"/>
                </a:solidFill>
                <a:latin typeface="League Spartan"/>
              </a:rPr>
              <a:t>HISTOGRAM </a:t>
            </a:r>
          </a:p>
        </p:txBody>
      </p:sp>
      <p:sp>
        <p:nvSpPr>
          <p:cNvPr id="4" name="AutoShape 4"/>
          <p:cNvSpPr/>
          <p:nvPr/>
        </p:nvSpPr>
        <p:spPr>
          <a:xfrm>
            <a:off x="3272030" y="2009113"/>
            <a:ext cx="6009115"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5" name="Group 5"/>
          <p:cNvGrpSpPr/>
          <p:nvPr/>
        </p:nvGrpSpPr>
        <p:grpSpPr>
          <a:xfrm>
            <a:off x="0" y="0"/>
            <a:ext cx="3086100" cy="10287000"/>
            <a:chOff x="0" y="0"/>
            <a:chExt cx="812800" cy="2709333"/>
          </a:xfrm>
        </p:grpSpPr>
        <p:sp>
          <p:nvSpPr>
            <p:cNvPr id="6" name="Freeform 6"/>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txBody>
            <a:bodyPr/>
            <a:lstStyle/>
            <a:p>
              <a:endParaRPr lang="en-US"/>
            </a:p>
          </p:txBody>
        </p:sp>
        <p:sp>
          <p:nvSpPr>
            <p:cNvPr id="7" name="TextBox 7"/>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4189304" y="8617964"/>
            <a:ext cx="2087283" cy="521821"/>
          </a:xfrm>
          <a:custGeom>
            <a:avLst/>
            <a:gdLst/>
            <a:ahLst/>
            <a:cxnLst/>
            <a:rect l="l" t="t" r="r" b="b"/>
            <a:pathLst>
              <a:path w="2087283" h="521821">
                <a:moveTo>
                  <a:pt x="0" y="0"/>
                </a:moveTo>
                <a:lnTo>
                  <a:pt x="2087283" y="0"/>
                </a:lnTo>
                <a:lnTo>
                  <a:pt x="2087283" y="521821"/>
                </a:lnTo>
                <a:lnTo>
                  <a:pt x="0" y="5218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a:off x="1028700" y="2422792"/>
            <a:ext cx="11987219" cy="5441415"/>
          </a:xfrm>
          <a:custGeom>
            <a:avLst/>
            <a:gdLst/>
            <a:ahLst/>
            <a:cxnLst/>
            <a:rect l="l" t="t" r="r" b="b"/>
            <a:pathLst>
              <a:path w="11987219" h="5441415">
                <a:moveTo>
                  <a:pt x="0" y="0"/>
                </a:moveTo>
                <a:lnTo>
                  <a:pt x="11987219" y="0"/>
                </a:lnTo>
                <a:lnTo>
                  <a:pt x="11987219" y="5441416"/>
                </a:lnTo>
                <a:lnTo>
                  <a:pt x="0" y="5441416"/>
                </a:lnTo>
                <a:lnTo>
                  <a:pt x="0" y="0"/>
                </a:lnTo>
                <a:close/>
              </a:path>
            </a:pathLst>
          </a:custGeom>
          <a:blipFill>
            <a:blip r:embed="rId5"/>
            <a:stretch>
              <a:fillRect/>
            </a:stretch>
          </a:blipFill>
        </p:spPr>
        <p:txBody>
          <a:bodyPr/>
          <a:lstStyle/>
          <a:p>
            <a:endParaRPr lang="en-US"/>
          </a:p>
        </p:txBody>
      </p:sp>
      <p:sp>
        <p:nvSpPr>
          <p:cNvPr id="10" name="TextBox 10"/>
          <p:cNvSpPr txBox="1"/>
          <p:nvPr/>
        </p:nvSpPr>
        <p:spPr>
          <a:xfrm>
            <a:off x="3380250" y="122626"/>
            <a:ext cx="8793281" cy="934045"/>
          </a:xfrm>
          <a:prstGeom prst="rect">
            <a:avLst/>
          </a:prstGeom>
        </p:spPr>
        <p:txBody>
          <a:bodyPr lIns="0" tIns="0" rIns="0" bIns="0" rtlCol="0" anchor="t">
            <a:spAutoFit/>
          </a:bodyPr>
          <a:lstStyle/>
          <a:p>
            <a:pPr>
              <a:lnSpc>
                <a:spcPts val="7628"/>
              </a:lnSpc>
              <a:spcBef>
                <a:spcPct val="0"/>
              </a:spcBef>
            </a:pPr>
            <a:r>
              <a:rPr lang="en-US" sz="5448">
                <a:solidFill>
                  <a:srgbClr val="000000"/>
                </a:solidFill>
                <a:latin typeface="Lato Bold"/>
              </a:rPr>
              <a:t>DATA VISUALIZATION</a:t>
            </a:r>
          </a:p>
        </p:txBody>
      </p:sp>
      <p:sp>
        <p:nvSpPr>
          <p:cNvPr id="11" name="TextBox 11"/>
          <p:cNvSpPr txBox="1"/>
          <p:nvPr/>
        </p:nvSpPr>
        <p:spPr>
          <a:xfrm>
            <a:off x="13455711" y="2346592"/>
            <a:ext cx="4243381" cy="5659736"/>
          </a:xfrm>
          <a:prstGeom prst="rect">
            <a:avLst/>
          </a:prstGeom>
        </p:spPr>
        <p:txBody>
          <a:bodyPr lIns="0" tIns="0" rIns="0" bIns="0" rtlCol="0" anchor="t">
            <a:spAutoFit/>
          </a:bodyPr>
          <a:lstStyle/>
          <a:p>
            <a:pPr>
              <a:lnSpc>
                <a:spcPts val="4096"/>
              </a:lnSpc>
              <a:spcBef>
                <a:spcPct val="0"/>
              </a:spcBef>
            </a:pPr>
            <a:r>
              <a:rPr lang="en-US" sz="2925">
                <a:solidFill>
                  <a:srgbClr val="000000"/>
                </a:solidFill>
                <a:latin typeface="Poppins"/>
              </a:rPr>
              <a:t>The histogram illustrates the student distribution across engineering streams, with Computer Science being the most popular, followed by Information Technology and other fields.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US"/>
          </a:p>
        </p:txBody>
      </p:sp>
      <p:sp>
        <p:nvSpPr>
          <p:cNvPr id="3" name="TextBox 3"/>
          <p:cNvSpPr txBox="1"/>
          <p:nvPr/>
        </p:nvSpPr>
        <p:spPr>
          <a:xfrm>
            <a:off x="3415782" y="1251825"/>
            <a:ext cx="6253067" cy="738238"/>
          </a:xfrm>
          <a:prstGeom prst="rect">
            <a:avLst/>
          </a:prstGeom>
        </p:spPr>
        <p:txBody>
          <a:bodyPr lIns="0" tIns="0" rIns="0" bIns="0" rtlCol="0" anchor="t">
            <a:spAutoFit/>
          </a:bodyPr>
          <a:lstStyle/>
          <a:p>
            <a:pPr>
              <a:lnSpc>
                <a:spcPts val="6018"/>
              </a:lnSpc>
              <a:spcBef>
                <a:spcPct val="0"/>
              </a:spcBef>
            </a:pPr>
            <a:r>
              <a:rPr lang="en-US" sz="4298">
                <a:solidFill>
                  <a:srgbClr val="593C8F"/>
                </a:solidFill>
                <a:latin typeface="League Spartan"/>
              </a:rPr>
              <a:t>FREQUENCY CHARTS</a:t>
            </a:r>
          </a:p>
        </p:txBody>
      </p:sp>
      <p:sp>
        <p:nvSpPr>
          <p:cNvPr id="4" name="AutoShape 4"/>
          <p:cNvSpPr/>
          <p:nvPr/>
        </p:nvSpPr>
        <p:spPr>
          <a:xfrm>
            <a:off x="3272030" y="2009113"/>
            <a:ext cx="6009115"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5" name="Group 5"/>
          <p:cNvGrpSpPr/>
          <p:nvPr/>
        </p:nvGrpSpPr>
        <p:grpSpPr>
          <a:xfrm>
            <a:off x="0" y="0"/>
            <a:ext cx="3086100" cy="10287000"/>
            <a:chOff x="0" y="0"/>
            <a:chExt cx="812800" cy="2709333"/>
          </a:xfrm>
        </p:grpSpPr>
        <p:sp>
          <p:nvSpPr>
            <p:cNvPr id="6" name="Freeform 6"/>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txBody>
            <a:bodyPr/>
            <a:lstStyle/>
            <a:p>
              <a:endParaRPr lang="en-US"/>
            </a:p>
          </p:txBody>
        </p:sp>
        <p:sp>
          <p:nvSpPr>
            <p:cNvPr id="7" name="TextBox 7"/>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4189304" y="8617964"/>
            <a:ext cx="2087283" cy="521821"/>
          </a:xfrm>
          <a:custGeom>
            <a:avLst/>
            <a:gdLst/>
            <a:ahLst/>
            <a:cxnLst/>
            <a:rect l="l" t="t" r="r" b="b"/>
            <a:pathLst>
              <a:path w="2087283" h="521821">
                <a:moveTo>
                  <a:pt x="0" y="0"/>
                </a:moveTo>
                <a:lnTo>
                  <a:pt x="2087283" y="0"/>
                </a:lnTo>
                <a:lnTo>
                  <a:pt x="2087283" y="521821"/>
                </a:lnTo>
                <a:lnTo>
                  <a:pt x="0" y="5218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a:off x="3272030" y="2304388"/>
            <a:ext cx="9103768" cy="5863082"/>
          </a:xfrm>
          <a:custGeom>
            <a:avLst/>
            <a:gdLst/>
            <a:ahLst/>
            <a:cxnLst/>
            <a:rect l="l" t="t" r="r" b="b"/>
            <a:pathLst>
              <a:path w="9103768" h="5863082">
                <a:moveTo>
                  <a:pt x="0" y="0"/>
                </a:moveTo>
                <a:lnTo>
                  <a:pt x="9103768" y="0"/>
                </a:lnTo>
                <a:lnTo>
                  <a:pt x="9103768" y="5863082"/>
                </a:lnTo>
                <a:lnTo>
                  <a:pt x="0" y="5863082"/>
                </a:lnTo>
                <a:lnTo>
                  <a:pt x="0" y="0"/>
                </a:lnTo>
                <a:close/>
              </a:path>
            </a:pathLst>
          </a:custGeom>
          <a:blipFill>
            <a:blip r:embed="rId5"/>
            <a:stretch>
              <a:fillRect/>
            </a:stretch>
          </a:blipFill>
        </p:spPr>
        <p:txBody>
          <a:bodyPr/>
          <a:lstStyle/>
          <a:p>
            <a:endParaRPr lang="en-US"/>
          </a:p>
        </p:txBody>
      </p:sp>
      <p:sp>
        <p:nvSpPr>
          <p:cNvPr id="10" name="TextBox 10"/>
          <p:cNvSpPr txBox="1"/>
          <p:nvPr/>
        </p:nvSpPr>
        <p:spPr>
          <a:xfrm>
            <a:off x="3380250" y="122626"/>
            <a:ext cx="8793281" cy="934045"/>
          </a:xfrm>
          <a:prstGeom prst="rect">
            <a:avLst/>
          </a:prstGeom>
        </p:spPr>
        <p:txBody>
          <a:bodyPr lIns="0" tIns="0" rIns="0" bIns="0" rtlCol="0" anchor="t">
            <a:spAutoFit/>
          </a:bodyPr>
          <a:lstStyle/>
          <a:p>
            <a:pPr>
              <a:lnSpc>
                <a:spcPts val="7628"/>
              </a:lnSpc>
              <a:spcBef>
                <a:spcPct val="0"/>
              </a:spcBef>
            </a:pPr>
            <a:r>
              <a:rPr lang="en-US" sz="5448">
                <a:solidFill>
                  <a:srgbClr val="000000"/>
                </a:solidFill>
                <a:latin typeface="Lato Bold"/>
              </a:rPr>
              <a:t>DATA VISUALIZATION</a:t>
            </a:r>
          </a:p>
        </p:txBody>
      </p:sp>
      <p:sp>
        <p:nvSpPr>
          <p:cNvPr id="11" name="TextBox 11"/>
          <p:cNvSpPr txBox="1"/>
          <p:nvPr/>
        </p:nvSpPr>
        <p:spPr>
          <a:xfrm>
            <a:off x="12888938" y="2110786"/>
            <a:ext cx="4885951" cy="6174086"/>
          </a:xfrm>
          <a:prstGeom prst="rect">
            <a:avLst/>
          </a:prstGeom>
        </p:spPr>
        <p:txBody>
          <a:bodyPr lIns="0" tIns="0" rIns="0" bIns="0" rtlCol="0" anchor="t">
            <a:spAutoFit/>
          </a:bodyPr>
          <a:lstStyle/>
          <a:p>
            <a:pPr>
              <a:lnSpc>
                <a:spcPts val="4096"/>
              </a:lnSpc>
            </a:pPr>
            <a:r>
              <a:rPr lang="en-US" sz="2925">
                <a:solidFill>
                  <a:srgbClr val="000000"/>
                </a:solidFill>
                <a:latin typeface="Poppins"/>
              </a:rPr>
              <a:t>The graph visualizes the prevalence of different technical skill level. It combines a bar chart showing the actual counts or proportions of people in each skill level category with a line chart that may indicate a trend or cumulative distribution across skill levels.</a:t>
            </a:r>
          </a:p>
          <a:p>
            <a:pPr>
              <a:lnSpc>
                <a:spcPts val="4096"/>
              </a:lnSpc>
              <a:spcBef>
                <a:spcPct val="0"/>
              </a:spcBef>
            </a:pPr>
            <a:endParaRPr lang="en-US" sz="2925">
              <a:solidFill>
                <a:srgbClr val="000000"/>
              </a:solidFill>
              <a:latin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US"/>
          </a:p>
        </p:txBody>
      </p:sp>
      <p:sp>
        <p:nvSpPr>
          <p:cNvPr id="3" name="TextBox 3"/>
          <p:cNvSpPr txBox="1"/>
          <p:nvPr/>
        </p:nvSpPr>
        <p:spPr>
          <a:xfrm>
            <a:off x="635243" y="4924365"/>
            <a:ext cx="7408990" cy="833904"/>
          </a:xfrm>
          <a:prstGeom prst="rect">
            <a:avLst/>
          </a:prstGeom>
        </p:spPr>
        <p:txBody>
          <a:bodyPr lIns="0" tIns="0" rIns="0" bIns="0" rtlCol="0" anchor="t">
            <a:spAutoFit/>
          </a:bodyPr>
          <a:lstStyle/>
          <a:p>
            <a:pPr>
              <a:lnSpc>
                <a:spcPts val="6812"/>
              </a:lnSpc>
              <a:spcBef>
                <a:spcPct val="0"/>
              </a:spcBef>
            </a:pPr>
            <a:r>
              <a:rPr lang="en-US" sz="4866">
                <a:solidFill>
                  <a:srgbClr val="593C8F"/>
                </a:solidFill>
                <a:latin typeface="League Spartan"/>
              </a:rPr>
              <a:t>CONTENT</a:t>
            </a:r>
          </a:p>
        </p:txBody>
      </p:sp>
      <p:sp>
        <p:nvSpPr>
          <p:cNvPr id="4" name="AutoShape 4"/>
          <p:cNvSpPr/>
          <p:nvPr/>
        </p:nvSpPr>
        <p:spPr>
          <a:xfrm>
            <a:off x="635243" y="5994131"/>
            <a:ext cx="3316470" cy="0"/>
          </a:xfrm>
          <a:prstGeom prst="line">
            <a:avLst/>
          </a:prstGeom>
          <a:ln w="38100" cap="flat">
            <a:solidFill>
              <a:srgbClr val="000000"/>
            </a:solidFill>
            <a:prstDash val="solid"/>
            <a:headEnd type="none" w="sm" len="sm"/>
            <a:tailEnd type="none" w="sm" len="sm"/>
          </a:ln>
        </p:spPr>
        <p:txBody>
          <a:bodyPr/>
          <a:lstStyle/>
          <a:p>
            <a:endParaRPr lang="en-US"/>
          </a:p>
        </p:txBody>
      </p:sp>
      <p:sp>
        <p:nvSpPr>
          <p:cNvPr id="5" name="Freeform 5"/>
          <p:cNvSpPr/>
          <p:nvPr/>
        </p:nvSpPr>
        <p:spPr>
          <a:xfrm>
            <a:off x="1027649" y="8507397"/>
            <a:ext cx="2087283" cy="521821"/>
          </a:xfrm>
          <a:custGeom>
            <a:avLst/>
            <a:gdLst/>
            <a:ahLst/>
            <a:cxnLst/>
            <a:rect l="l" t="t" r="r" b="b"/>
            <a:pathLst>
              <a:path w="2087283" h="521821">
                <a:moveTo>
                  <a:pt x="0" y="0"/>
                </a:moveTo>
                <a:lnTo>
                  <a:pt x="2087282" y="0"/>
                </a:lnTo>
                <a:lnTo>
                  <a:pt x="2087282" y="521821"/>
                </a:lnTo>
                <a:lnTo>
                  <a:pt x="0" y="5218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6" name="Group 6"/>
          <p:cNvGrpSpPr/>
          <p:nvPr/>
        </p:nvGrpSpPr>
        <p:grpSpPr>
          <a:xfrm>
            <a:off x="8227601" y="-123885"/>
            <a:ext cx="10714317" cy="10287000"/>
            <a:chOff x="0" y="0"/>
            <a:chExt cx="2821878" cy="2709333"/>
          </a:xfrm>
        </p:grpSpPr>
        <p:sp>
          <p:nvSpPr>
            <p:cNvPr id="7" name="Freeform 7"/>
            <p:cNvSpPr/>
            <p:nvPr/>
          </p:nvSpPr>
          <p:spPr>
            <a:xfrm>
              <a:off x="0" y="0"/>
              <a:ext cx="2821878" cy="2709333"/>
            </a:xfrm>
            <a:custGeom>
              <a:avLst/>
              <a:gdLst/>
              <a:ahLst/>
              <a:cxnLst/>
              <a:rect l="l" t="t" r="r" b="b"/>
              <a:pathLst>
                <a:path w="2821878" h="2709333">
                  <a:moveTo>
                    <a:pt x="0" y="0"/>
                  </a:moveTo>
                  <a:lnTo>
                    <a:pt x="2821878" y="0"/>
                  </a:lnTo>
                  <a:lnTo>
                    <a:pt x="2821878" y="2709333"/>
                  </a:lnTo>
                  <a:lnTo>
                    <a:pt x="0" y="2709333"/>
                  </a:lnTo>
                  <a:close/>
                </a:path>
              </a:pathLst>
            </a:custGeom>
            <a:solidFill>
              <a:srgbClr val="593C8F"/>
            </a:solidFill>
          </p:spPr>
          <p:txBody>
            <a:bodyPr/>
            <a:lstStyle/>
            <a:p>
              <a:endParaRPr lang="en-US"/>
            </a:p>
          </p:txBody>
        </p:sp>
        <p:sp>
          <p:nvSpPr>
            <p:cNvPr id="8" name="TextBox 8"/>
            <p:cNvSpPr txBox="1"/>
            <p:nvPr/>
          </p:nvSpPr>
          <p:spPr>
            <a:xfrm>
              <a:off x="0" y="-47625"/>
              <a:ext cx="2821878" cy="2756958"/>
            </a:xfrm>
            <a:prstGeom prst="rect">
              <a:avLst/>
            </a:prstGeom>
          </p:spPr>
          <p:txBody>
            <a:bodyPr lIns="50800" tIns="50800" rIns="50800" bIns="50800" rtlCol="0" anchor="ctr"/>
            <a:lstStyle/>
            <a:p>
              <a:pPr algn="ctr">
                <a:lnSpc>
                  <a:spcPts val="2659"/>
                </a:lnSpc>
              </a:pPr>
              <a:endParaRPr/>
            </a:p>
          </p:txBody>
        </p:sp>
      </p:grpSp>
      <p:grpSp>
        <p:nvGrpSpPr>
          <p:cNvPr id="9" name="Group 9"/>
          <p:cNvGrpSpPr>
            <a:grpSpLocks noChangeAspect="1"/>
          </p:cNvGrpSpPr>
          <p:nvPr/>
        </p:nvGrpSpPr>
        <p:grpSpPr>
          <a:xfrm>
            <a:off x="6189459" y="1774508"/>
            <a:ext cx="5060944" cy="6737985"/>
            <a:chOff x="0" y="0"/>
            <a:chExt cx="3663950" cy="4878070"/>
          </a:xfrm>
        </p:grpSpPr>
        <p:sp>
          <p:nvSpPr>
            <p:cNvPr id="10" name="Freeform 10"/>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5"/>
              <a:stretch>
                <a:fillRect l="-50291" r="-50291"/>
              </a:stretch>
            </a:blipFill>
          </p:spPr>
          <p:txBody>
            <a:bodyPr/>
            <a:lstStyle/>
            <a:p>
              <a:endParaRPr lang="en-US"/>
            </a:p>
          </p:txBody>
        </p:sp>
        <p:sp>
          <p:nvSpPr>
            <p:cNvPr id="11" name="Freeform 11"/>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FFFFF"/>
            </a:solidFill>
          </p:spPr>
          <p:txBody>
            <a:bodyPr/>
            <a:lstStyle/>
            <a:p>
              <a:endParaRPr lang="en-US"/>
            </a:p>
          </p:txBody>
        </p:sp>
      </p:grpSp>
      <p:grpSp>
        <p:nvGrpSpPr>
          <p:cNvPr id="12" name="Group 12"/>
          <p:cNvGrpSpPr/>
          <p:nvPr/>
        </p:nvGrpSpPr>
        <p:grpSpPr>
          <a:xfrm>
            <a:off x="12067881" y="7477773"/>
            <a:ext cx="862961" cy="86296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2067881" y="1925688"/>
            <a:ext cx="7601003" cy="862961"/>
            <a:chOff x="0" y="0"/>
            <a:chExt cx="10134671" cy="1150614"/>
          </a:xfrm>
        </p:grpSpPr>
        <p:grpSp>
          <p:nvGrpSpPr>
            <p:cNvPr id="16" name="Group 16"/>
            <p:cNvGrpSpPr/>
            <p:nvPr/>
          </p:nvGrpSpPr>
          <p:grpSpPr>
            <a:xfrm>
              <a:off x="0" y="0"/>
              <a:ext cx="1150614" cy="1150614"/>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1569557" y="182531"/>
              <a:ext cx="8565113" cy="690302"/>
            </a:xfrm>
            <a:prstGeom prst="rect">
              <a:avLst/>
            </a:prstGeom>
          </p:spPr>
          <p:txBody>
            <a:bodyPr lIns="0" tIns="0" rIns="0" bIns="0" rtlCol="0" anchor="t">
              <a:spAutoFit/>
            </a:bodyPr>
            <a:lstStyle/>
            <a:p>
              <a:pPr>
                <a:lnSpc>
                  <a:spcPts val="4225"/>
                </a:lnSpc>
                <a:spcBef>
                  <a:spcPct val="0"/>
                </a:spcBef>
              </a:pPr>
              <a:r>
                <a:rPr lang="en-US" sz="3018">
                  <a:solidFill>
                    <a:srgbClr val="FFFFFF"/>
                  </a:solidFill>
                  <a:latin typeface="Poppins"/>
                </a:rPr>
                <a:t>INTRODUCTION</a:t>
              </a:r>
            </a:p>
          </p:txBody>
        </p:sp>
      </p:grpSp>
      <p:sp>
        <p:nvSpPr>
          <p:cNvPr id="20" name="TextBox 20"/>
          <p:cNvSpPr txBox="1"/>
          <p:nvPr/>
        </p:nvSpPr>
        <p:spPr>
          <a:xfrm>
            <a:off x="13245049" y="7575722"/>
            <a:ext cx="6859584" cy="571812"/>
          </a:xfrm>
          <a:prstGeom prst="rect">
            <a:avLst/>
          </a:prstGeom>
        </p:spPr>
        <p:txBody>
          <a:bodyPr lIns="0" tIns="0" rIns="0" bIns="0" rtlCol="0" anchor="t">
            <a:spAutoFit/>
          </a:bodyPr>
          <a:lstStyle/>
          <a:p>
            <a:pPr>
              <a:lnSpc>
                <a:spcPts val="4512"/>
              </a:lnSpc>
              <a:spcBef>
                <a:spcPct val="0"/>
              </a:spcBef>
            </a:pPr>
            <a:r>
              <a:rPr lang="en-US" sz="3223">
                <a:solidFill>
                  <a:srgbClr val="FFFFFF"/>
                </a:solidFill>
                <a:latin typeface="Poppins"/>
              </a:rPr>
              <a:t>CONCLUSION</a:t>
            </a:r>
          </a:p>
        </p:txBody>
      </p:sp>
      <p:grpSp>
        <p:nvGrpSpPr>
          <p:cNvPr id="21" name="Group 21"/>
          <p:cNvGrpSpPr/>
          <p:nvPr/>
        </p:nvGrpSpPr>
        <p:grpSpPr>
          <a:xfrm>
            <a:off x="12067881" y="6343036"/>
            <a:ext cx="7601003" cy="862961"/>
            <a:chOff x="0" y="0"/>
            <a:chExt cx="10134671" cy="1150614"/>
          </a:xfrm>
        </p:grpSpPr>
        <p:grpSp>
          <p:nvGrpSpPr>
            <p:cNvPr id="22" name="Group 22"/>
            <p:cNvGrpSpPr/>
            <p:nvPr/>
          </p:nvGrpSpPr>
          <p:grpSpPr>
            <a:xfrm>
              <a:off x="0" y="0"/>
              <a:ext cx="1150614" cy="1150614"/>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1569557" y="182531"/>
              <a:ext cx="8565113" cy="690302"/>
            </a:xfrm>
            <a:prstGeom prst="rect">
              <a:avLst/>
            </a:prstGeom>
          </p:spPr>
          <p:txBody>
            <a:bodyPr lIns="0" tIns="0" rIns="0" bIns="0" rtlCol="0" anchor="t">
              <a:spAutoFit/>
            </a:bodyPr>
            <a:lstStyle/>
            <a:p>
              <a:pPr>
                <a:lnSpc>
                  <a:spcPts val="4225"/>
                </a:lnSpc>
                <a:spcBef>
                  <a:spcPct val="0"/>
                </a:spcBef>
              </a:pPr>
              <a:r>
                <a:rPr lang="en-US" sz="3018">
                  <a:solidFill>
                    <a:srgbClr val="FFFFFF"/>
                  </a:solidFill>
                  <a:latin typeface="Poppins"/>
                </a:rPr>
                <a:t>Fitting models </a:t>
              </a:r>
            </a:p>
          </p:txBody>
        </p:sp>
      </p:grpSp>
      <p:grpSp>
        <p:nvGrpSpPr>
          <p:cNvPr id="26" name="Group 26"/>
          <p:cNvGrpSpPr/>
          <p:nvPr/>
        </p:nvGrpSpPr>
        <p:grpSpPr>
          <a:xfrm>
            <a:off x="12067881" y="2938826"/>
            <a:ext cx="7601003" cy="862961"/>
            <a:chOff x="0" y="0"/>
            <a:chExt cx="10134671" cy="1150614"/>
          </a:xfrm>
        </p:grpSpPr>
        <p:grpSp>
          <p:nvGrpSpPr>
            <p:cNvPr id="27" name="Group 27"/>
            <p:cNvGrpSpPr/>
            <p:nvPr/>
          </p:nvGrpSpPr>
          <p:grpSpPr>
            <a:xfrm>
              <a:off x="0" y="0"/>
              <a:ext cx="1150614" cy="1150614"/>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29" name="TextBox 29"/>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30" name="TextBox 30"/>
            <p:cNvSpPr txBox="1"/>
            <p:nvPr/>
          </p:nvSpPr>
          <p:spPr>
            <a:xfrm>
              <a:off x="1569557" y="182531"/>
              <a:ext cx="8565113" cy="690302"/>
            </a:xfrm>
            <a:prstGeom prst="rect">
              <a:avLst/>
            </a:prstGeom>
          </p:spPr>
          <p:txBody>
            <a:bodyPr lIns="0" tIns="0" rIns="0" bIns="0" rtlCol="0" anchor="t">
              <a:spAutoFit/>
            </a:bodyPr>
            <a:lstStyle/>
            <a:p>
              <a:pPr>
                <a:lnSpc>
                  <a:spcPts val="4225"/>
                </a:lnSpc>
                <a:spcBef>
                  <a:spcPct val="0"/>
                </a:spcBef>
              </a:pPr>
              <a:r>
                <a:rPr lang="en-US" sz="3018">
                  <a:solidFill>
                    <a:srgbClr val="FFFFFF"/>
                  </a:solidFill>
                  <a:latin typeface="Poppins"/>
                </a:rPr>
                <a:t>Describing Dataset</a:t>
              </a:r>
            </a:p>
          </p:txBody>
        </p:sp>
      </p:grpSp>
      <p:grpSp>
        <p:nvGrpSpPr>
          <p:cNvPr id="31" name="Group 31"/>
          <p:cNvGrpSpPr/>
          <p:nvPr/>
        </p:nvGrpSpPr>
        <p:grpSpPr>
          <a:xfrm>
            <a:off x="12067881" y="5208299"/>
            <a:ext cx="7601003" cy="862961"/>
            <a:chOff x="0" y="0"/>
            <a:chExt cx="10134671" cy="1150614"/>
          </a:xfrm>
        </p:grpSpPr>
        <p:grpSp>
          <p:nvGrpSpPr>
            <p:cNvPr id="32" name="Group 32"/>
            <p:cNvGrpSpPr/>
            <p:nvPr/>
          </p:nvGrpSpPr>
          <p:grpSpPr>
            <a:xfrm>
              <a:off x="0" y="0"/>
              <a:ext cx="1150614" cy="1150614"/>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34" name="TextBox 3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35" name="TextBox 35"/>
            <p:cNvSpPr txBox="1"/>
            <p:nvPr/>
          </p:nvSpPr>
          <p:spPr>
            <a:xfrm>
              <a:off x="1569557" y="182531"/>
              <a:ext cx="8565113" cy="690302"/>
            </a:xfrm>
            <a:prstGeom prst="rect">
              <a:avLst/>
            </a:prstGeom>
          </p:spPr>
          <p:txBody>
            <a:bodyPr lIns="0" tIns="0" rIns="0" bIns="0" rtlCol="0" anchor="t">
              <a:spAutoFit/>
            </a:bodyPr>
            <a:lstStyle/>
            <a:p>
              <a:pPr>
                <a:lnSpc>
                  <a:spcPts val="4225"/>
                </a:lnSpc>
                <a:spcBef>
                  <a:spcPct val="0"/>
                </a:spcBef>
              </a:pPr>
              <a:r>
                <a:rPr lang="en-US" sz="3018">
                  <a:solidFill>
                    <a:srgbClr val="FFFFFF"/>
                  </a:solidFill>
                  <a:latin typeface="Poppins"/>
                </a:rPr>
                <a:t>Describing Dataset</a:t>
              </a:r>
            </a:p>
          </p:txBody>
        </p:sp>
      </p:grpSp>
      <p:grpSp>
        <p:nvGrpSpPr>
          <p:cNvPr id="36" name="Group 36"/>
          <p:cNvGrpSpPr/>
          <p:nvPr/>
        </p:nvGrpSpPr>
        <p:grpSpPr>
          <a:xfrm>
            <a:off x="12067881" y="4149209"/>
            <a:ext cx="7601003" cy="1177580"/>
            <a:chOff x="0" y="0"/>
            <a:chExt cx="10134671" cy="1570107"/>
          </a:xfrm>
        </p:grpSpPr>
        <p:grpSp>
          <p:nvGrpSpPr>
            <p:cNvPr id="37" name="Group 37"/>
            <p:cNvGrpSpPr/>
            <p:nvPr/>
          </p:nvGrpSpPr>
          <p:grpSpPr>
            <a:xfrm>
              <a:off x="0" y="0"/>
              <a:ext cx="1150614" cy="1150614"/>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39" name="TextBox 39"/>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40" name="TextBox 40"/>
            <p:cNvSpPr txBox="1"/>
            <p:nvPr/>
          </p:nvSpPr>
          <p:spPr>
            <a:xfrm>
              <a:off x="1569557" y="182531"/>
              <a:ext cx="8565113" cy="1387576"/>
            </a:xfrm>
            <a:prstGeom prst="rect">
              <a:avLst/>
            </a:prstGeom>
          </p:spPr>
          <p:txBody>
            <a:bodyPr lIns="0" tIns="0" rIns="0" bIns="0" rtlCol="0" anchor="t">
              <a:spAutoFit/>
            </a:bodyPr>
            <a:lstStyle/>
            <a:p>
              <a:pPr>
                <a:lnSpc>
                  <a:spcPts val="4225"/>
                </a:lnSpc>
              </a:pPr>
              <a:r>
                <a:rPr lang="en-US" sz="3018">
                  <a:solidFill>
                    <a:srgbClr val="FFFFFF"/>
                  </a:solidFill>
                  <a:latin typeface="Poppins"/>
                </a:rPr>
                <a:t>Describing Dataset</a:t>
              </a:r>
            </a:p>
            <a:p>
              <a:pPr>
                <a:lnSpc>
                  <a:spcPts val="4225"/>
                </a:lnSpc>
                <a:spcBef>
                  <a:spcPct val="0"/>
                </a:spcBef>
              </a:pPr>
              <a:endParaRPr lang="en-US" sz="3018">
                <a:solidFill>
                  <a:srgbClr val="FFFFFF"/>
                </a:solidFill>
                <a:latin typeface="Poppins"/>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US"/>
          </a:p>
        </p:txBody>
      </p:sp>
      <p:sp>
        <p:nvSpPr>
          <p:cNvPr id="3" name="AutoShape 3"/>
          <p:cNvSpPr/>
          <p:nvPr/>
        </p:nvSpPr>
        <p:spPr>
          <a:xfrm>
            <a:off x="3357279" y="1009650"/>
            <a:ext cx="6362364"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4" name="Group 4"/>
          <p:cNvGrpSpPr/>
          <p:nvPr/>
        </p:nvGrpSpPr>
        <p:grpSpPr>
          <a:xfrm>
            <a:off x="0" y="0"/>
            <a:ext cx="3086100" cy="10287000"/>
            <a:chOff x="0" y="0"/>
            <a:chExt cx="812800" cy="2709333"/>
          </a:xfrm>
        </p:grpSpPr>
        <p:sp>
          <p:nvSpPr>
            <p:cNvPr id="5" name="Freeform 5"/>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txBody>
            <a:bodyPr/>
            <a:lstStyle/>
            <a:p>
              <a:endParaRPr lang="en-US"/>
            </a:p>
          </p:txBody>
        </p:sp>
        <p:sp>
          <p:nvSpPr>
            <p:cNvPr id="6" name="TextBox 6"/>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15008156" y="9258300"/>
            <a:ext cx="2087283" cy="521821"/>
          </a:xfrm>
          <a:custGeom>
            <a:avLst/>
            <a:gdLst/>
            <a:ahLst/>
            <a:cxnLst/>
            <a:rect l="l" t="t" r="r" b="b"/>
            <a:pathLst>
              <a:path w="2087283" h="521821">
                <a:moveTo>
                  <a:pt x="0" y="0"/>
                </a:moveTo>
                <a:lnTo>
                  <a:pt x="2087282" y="0"/>
                </a:lnTo>
                <a:lnTo>
                  <a:pt x="2087282" y="521821"/>
                </a:lnTo>
                <a:lnTo>
                  <a:pt x="0" y="5218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a:off x="2075796" y="1103014"/>
            <a:ext cx="9329421" cy="8416196"/>
          </a:xfrm>
          <a:custGeom>
            <a:avLst/>
            <a:gdLst/>
            <a:ahLst/>
            <a:cxnLst/>
            <a:rect l="l" t="t" r="r" b="b"/>
            <a:pathLst>
              <a:path w="9329421" h="8416196">
                <a:moveTo>
                  <a:pt x="0" y="0"/>
                </a:moveTo>
                <a:lnTo>
                  <a:pt x="9329422" y="0"/>
                </a:lnTo>
                <a:lnTo>
                  <a:pt x="9329422" y="8416196"/>
                </a:lnTo>
                <a:lnTo>
                  <a:pt x="0" y="8416196"/>
                </a:lnTo>
                <a:lnTo>
                  <a:pt x="0" y="0"/>
                </a:lnTo>
                <a:close/>
              </a:path>
            </a:pathLst>
          </a:custGeom>
          <a:blipFill>
            <a:blip r:embed="rId5"/>
            <a:stretch>
              <a:fillRect/>
            </a:stretch>
          </a:blipFill>
        </p:spPr>
        <p:txBody>
          <a:bodyPr/>
          <a:lstStyle/>
          <a:p>
            <a:endParaRPr lang="en-US"/>
          </a:p>
        </p:txBody>
      </p:sp>
      <p:sp>
        <p:nvSpPr>
          <p:cNvPr id="9" name="TextBox 9"/>
          <p:cNvSpPr txBox="1"/>
          <p:nvPr/>
        </p:nvSpPr>
        <p:spPr>
          <a:xfrm>
            <a:off x="3357279" y="160562"/>
            <a:ext cx="10104002" cy="849088"/>
          </a:xfrm>
          <a:prstGeom prst="rect">
            <a:avLst/>
          </a:prstGeom>
        </p:spPr>
        <p:txBody>
          <a:bodyPr lIns="0" tIns="0" rIns="0" bIns="0" rtlCol="0" anchor="t">
            <a:spAutoFit/>
          </a:bodyPr>
          <a:lstStyle/>
          <a:p>
            <a:pPr>
              <a:lnSpc>
                <a:spcPts val="6952"/>
              </a:lnSpc>
              <a:spcBef>
                <a:spcPct val="0"/>
              </a:spcBef>
            </a:pPr>
            <a:r>
              <a:rPr lang="en-US" sz="4966">
                <a:solidFill>
                  <a:srgbClr val="593C8F"/>
                </a:solidFill>
                <a:latin typeface="League Spartan"/>
              </a:rPr>
              <a:t>CORRELATION</a:t>
            </a:r>
          </a:p>
        </p:txBody>
      </p:sp>
      <p:sp>
        <p:nvSpPr>
          <p:cNvPr id="10" name="TextBox 10"/>
          <p:cNvSpPr txBox="1"/>
          <p:nvPr/>
        </p:nvSpPr>
        <p:spPr>
          <a:xfrm>
            <a:off x="12373349" y="1026814"/>
            <a:ext cx="4885951" cy="6688436"/>
          </a:xfrm>
          <a:prstGeom prst="rect">
            <a:avLst/>
          </a:prstGeom>
        </p:spPr>
        <p:txBody>
          <a:bodyPr lIns="0" tIns="0" rIns="0" bIns="0" rtlCol="0" anchor="t">
            <a:spAutoFit/>
          </a:bodyPr>
          <a:lstStyle/>
          <a:p>
            <a:pPr>
              <a:lnSpc>
                <a:spcPts val="4096"/>
              </a:lnSpc>
            </a:pPr>
            <a:r>
              <a:rPr lang="en-US" sz="2925">
                <a:solidFill>
                  <a:srgbClr val="000000"/>
                </a:solidFill>
                <a:latin typeface="Poppins"/>
              </a:rPr>
              <a:t>The heatmap reveals intricate correlations among variables like GPA and years of experience with salary, offering insights into factors influencing income. Stronger correlations suggest significant relationships that could inform career and education strategies.</a:t>
            </a:r>
          </a:p>
          <a:p>
            <a:pPr>
              <a:lnSpc>
                <a:spcPts val="4096"/>
              </a:lnSpc>
              <a:spcBef>
                <a:spcPct val="0"/>
              </a:spcBef>
            </a:pPr>
            <a:endParaRPr lang="en-US" sz="2925">
              <a:solidFill>
                <a:srgbClr val="000000"/>
              </a:solidFill>
              <a:latin typeface="Poppi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US"/>
          </a:p>
        </p:txBody>
      </p:sp>
      <p:grpSp>
        <p:nvGrpSpPr>
          <p:cNvPr id="3" name="Group 3"/>
          <p:cNvGrpSpPr/>
          <p:nvPr/>
        </p:nvGrpSpPr>
        <p:grpSpPr>
          <a:xfrm>
            <a:off x="1028700" y="3591432"/>
            <a:ext cx="16230600" cy="3104136"/>
            <a:chOff x="0" y="0"/>
            <a:chExt cx="4274726" cy="817550"/>
          </a:xfrm>
        </p:grpSpPr>
        <p:sp>
          <p:nvSpPr>
            <p:cNvPr id="4" name="Freeform 4"/>
            <p:cNvSpPr/>
            <p:nvPr/>
          </p:nvSpPr>
          <p:spPr>
            <a:xfrm>
              <a:off x="0" y="0"/>
              <a:ext cx="4274726" cy="817550"/>
            </a:xfrm>
            <a:custGeom>
              <a:avLst/>
              <a:gdLst/>
              <a:ahLst/>
              <a:cxnLst/>
              <a:rect l="l" t="t" r="r" b="b"/>
              <a:pathLst>
                <a:path w="4274726" h="817550">
                  <a:moveTo>
                    <a:pt x="0" y="0"/>
                  </a:moveTo>
                  <a:lnTo>
                    <a:pt x="4274726" y="0"/>
                  </a:lnTo>
                  <a:lnTo>
                    <a:pt x="4274726" y="817550"/>
                  </a:lnTo>
                  <a:lnTo>
                    <a:pt x="0" y="817550"/>
                  </a:lnTo>
                  <a:close/>
                </a:path>
              </a:pathLst>
            </a:custGeom>
            <a:solidFill>
              <a:srgbClr val="593C8F"/>
            </a:solidFill>
          </p:spPr>
          <p:txBody>
            <a:bodyPr/>
            <a:lstStyle/>
            <a:p>
              <a:endParaRPr lang="en-US"/>
            </a:p>
          </p:txBody>
        </p:sp>
        <p:sp>
          <p:nvSpPr>
            <p:cNvPr id="5" name="TextBox 5"/>
            <p:cNvSpPr txBox="1"/>
            <p:nvPr/>
          </p:nvSpPr>
          <p:spPr>
            <a:xfrm>
              <a:off x="0" y="-47625"/>
              <a:ext cx="4274726" cy="865175"/>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237193" y="4487936"/>
            <a:ext cx="11813614" cy="1177777"/>
          </a:xfrm>
          <a:prstGeom prst="rect">
            <a:avLst/>
          </a:prstGeom>
        </p:spPr>
        <p:txBody>
          <a:bodyPr lIns="0" tIns="0" rIns="0" bIns="0" rtlCol="0" anchor="t">
            <a:spAutoFit/>
          </a:bodyPr>
          <a:lstStyle/>
          <a:p>
            <a:pPr algn="ctr">
              <a:lnSpc>
                <a:spcPts val="9633"/>
              </a:lnSpc>
              <a:spcBef>
                <a:spcPct val="0"/>
              </a:spcBef>
            </a:pPr>
            <a:r>
              <a:rPr lang="en-US" sz="6880">
                <a:solidFill>
                  <a:srgbClr val="FFFFFF"/>
                </a:solidFill>
                <a:latin typeface="League Spartan"/>
              </a:rPr>
              <a:t>DATA PREPROCESSING</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4472675" y="1047750"/>
            <a:ext cx="8510793" cy="38096"/>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3" name="Group 3"/>
          <p:cNvGrpSpPr/>
          <p:nvPr/>
        </p:nvGrpSpPr>
        <p:grpSpPr>
          <a:xfrm rot="5400000">
            <a:off x="6480175" y="-1520825"/>
            <a:ext cx="5327650" cy="18288000"/>
            <a:chOff x="0" y="0"/>
            <a:chExt cx="1403167" cy="4816593"/>
          </a:xfrm>
        </p:grpSpPr>
        <p:sp>
          <p:nvSpPr>
            <p:cNvPr id="4" name="Freeform 4"/>
            <p:cNvSpPr/>
            <p:nvPr/>
          </p:nvSpPr>
          <p:spPr>
            <a:xfrm>
              <a:off x="0" y="0"/>
              <a:ext cx="1403167" cy="4816592"/>
            </a:xfrm>
            <a:custGeom>
              <a:avLst/>
              <a:gdLst/>
              <a:ahLst/>
              <a:cxnLst/>
              <a:rect l="l" t="t" r="r" b="b"/>
              <a:pathLst>
                <a:path w="1403167" h="4816592">
                  <a:moveTo>
                    <a:pt x="0" y="0"/>
                  </a:moveTo>
                  <a:lnTo>
                    <a:pt x="1403167" y="0"/>
                  </a:lnTo>
                  <a:lnTo>
                    <a:pt x="1403167" y="4816592"/>
                  </a:lnTo>
                  <a:lnTo>
                    <a:pt x="0" y="4816592"/>
                  </a:lnTo>
                  <a:close/>
                </a:path>
              </a:pathLst>
            </a:custGeom>
            <a:solidFill>
              <a:srgbClr val="593C8F"/>
            </a:solidFill>
          </p:spPr>
          <p:txBody>
            <a:bodyPr/>
            <a:lstStyle/>
            <a:p>
              <a:endParaRPr lang="en-US"/>
            </a:p>
          </p:txBody>
        </p:sp>
        <p:sp>
          <p:nvSpPr>
            <p:cNvPr id="5" name="TextBox 5"/>
            <p:cNvSpPr txBox="1"/>
            <p:nvPr/>
          </p:nvSpPr>
          <p:spPr>
            <a:xfrm>
              <a:off x="0" y="-47625"/>
              <a:ext cx="1403167" cy="4864218"/>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4472675" y="1313142"/>
            <a:ext cx="8871535" cy="5295343"/>
          </a:xfrm>
          <a:custGeom>
            <a:avLst/>
            <a:gdLst/>
            <a:ahLst/>
            <a:cxnLst/>
            <a:rect l="l" t="t" r="r" b="b"/>
            <a:pathLst>
              <a:path w="8871535" h="5295343">
                <a:moveTo>
                  <a:pt x="0" y="0"/>
                </a:moveTo>
                <a:lnTo>
                  <a:pt x="8871535" y="0"/>
                </a:lnTo>
                <a:lnTo>
                  <a:pt x="8871535" y="5295343"/>
                </a:lnTo>
                <a:lnTo>
                  <a:pt x="0" y="5295343"/>
                </a:lnTo>
                <a:lnTo>
                  <a:pt x="0" y="0"/>
                </a:lnTo>
                <a:close/>
              </a:path>
            </a:pathLst>
          </a:custGeom>
          <a:blipFill>
            <a:blip r:embed="rId2"/>
            <a:stretch>
              <a:fillRect l="-11637" r="-35970"/>
            </a:stretch>
          </a:blipFill>
        </p:spPr>
        <p:txBody>
          <a:bodyPr/>
          <a:lstStyle/>
          <a:p>
            <a:endParaRPr lang="en-US"/>
          </a:p>
        </p:txBody>
      </p:sp>
      <p:sp>
        <p:nvSpPr>
          <p:cNvPr id="7" name="TextBox 7"/>
          <p:cNvSpPr txBox="1"/>
          <p:nvPr/>
        </p:nvSpPr>
        <p:spPr>
          <a:xfrm>
            <a:off x="4978749" y="212258"/>
            <a:ext cx="12280551" cy="816442"/>
          </a:xfrm>
          <a:prstGeom prst="rect">
            <a:avLst/>
          </a:prstGeom>
        </p:spPr>
        <p:txBody>
          <a:bodyPr lIns="0" tIns="0" rIns="0" bIns="0" rtlCol="0" anchor="t">
            <a:spAutoFit/>
          </a:bodyPr>
          <a:lstStyle/>
          <a:p>
            <a:pPr>
              <a:lnSpc>
                <a:spcPts val="6651"/>
              </a:lnSpc>
              <a:spcBef>
                <a:spcPct val="0"/>
              </a:spcBef>
            </a:pPr>
            <a:r>
              <a:rPr lang="en-US" sz="4751">
                <a:solidFill>
                  <a:srgbClr val="593C8F"/>
                </a:solidFill>
                <a:latin typeface="League Spartan"/>
              </a:rPr>
              <a:t>VARIABLE TREATMENT</a:t>
            </a:r>
          </a:p>
        </p:txBody>
      </p:sp>
      <p:sp>
        <p:nvSpPr>
          <p:cNvPr id="8" name="TextBox 8"/>
          <p:cNvSpPr txBox="1"/>
          <p:nvPr/>
        </p:nvSpPr>
        <p:spPr>
          <a:xfrm>
            <a:off x="1468492" y="6740531"/>
            <a:ext cx="16230600" cy="3145293"/>
          </a:xfrm>
          <a:prstGeom prst="rect">
            <a:avLst/>
          </a:prstGeom>
        </p:spPr>
        <p:txBody>
          <a:bodyPr lIns="0" tIns="0" rIns="0" bIns="0" rtlCol="0" anchor="t">
            <a:spAutoFit/>
          </a:bodyPr>
          <a:lstStyle/>
          <a:p>
            <a:pPr>
              <a:lnSpc>
                <a:spcPts val="3562"/>
              </a:lnSpc>
            </a:pPr>
            <a:r>
              <a:rPr lang="en-US" sz="2544">
                <a:solidFill>
                  <a:srgbClr val="FFFFFF"/>
                </a:solidFill>
                <a:latin typeface="Poppins"/>
              </a:rPr>
              <a:t>The Python code provided is a data preprocessing step used in machine learning to remove features from a dataset that have no variance, meaning they have the same value for every observation. Such features do not contribute any meaningful information for modeling. The code iterates over a list of categorical variables, checks for zero variance, and drops those columns from the DataFrame. It ensures that the remaining features are potentially useful for predictive modeling by having variability in the data.</a:t>
            </a:r>
          </a:p>
          <a:p>
            <a:pPr>
              <a:lnSpc>
                <a:spcPts val="3562"/>
              </a:lnSpc>
              <a:spcBef>
                <a:spcPct val="0"/>
              </a:spcBef>
            </a:pPr>
            <a:endParaRPr lang="en-US" sz="2544">
              <a:solidFill>
                <a:srgbClr val="FFFFFF"/>
              </a:solidFill>
              <a:latin typeface="Poppi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4085506" y="1047750"/>
            <a:ext cx="8510793" cy="38096"/>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3" name="Group 3"/>
          <p:cNvGrpSpPr/>
          <p:nvPr/>
        </p:nvGrpSpPr>
        <p:grpSpPr>
          <a:xfrm rot="5400000">
            <a:off x="6480175" y="-1520825"/>
            <a:ext cx="5327650" cy="18288000"/>
            <a:chOff x="0" y="0"/>
            <a:chExt cx="1403167" cy="4816593"/>
          </a:xfrm>
        </p:grpSpPr>
        <p:sp>
          <p:nvSpPr>
            <p:cNvPr id="4" name="Freeform 4"/>
            <p:cNvSpPr/>
            <p:nvPr/>
          </p:nvSpPr>
          <p:spPr>
            <a:xfrm>
              <a:off x="0" y="0"/>
              <a:ext cx="1403167" cy="4816592"/>
            </a:xfrm>
            <a:custGeom>
              <a:avLst/>
              <a:gdLst/>
              <a:ahLst/>
              <a:cxnLst/>
              <a:rect l="l" t="t" r="r" b="b"/>
              <a:pathLst>
                <a:path w="1403167" h="4816592">
                  <a:moveTo>
                    <a:pt x="0" y="0"/>
                  </a:moveTo>
                  <a:lnTo>
                    <a:pt x="1403167" y="0"/>
                  </a:lnTo>
                  <a:lnTo>
                    <a:pt x="1403167" y="4816592"/>
                  </a:lnTo>
                  <a:lnTo>
                    <a:pt x="0" y="4816592"/>
                  </a:lnTo>
                  <a:close/>
                </a:path>
              </a:pathLst>
            </a:custGeom>
            <a:solidFill>
              <a:srgbClr val="593C8F"/>
            </a:solidFill>
          </p:spPr>
          <p:txBody>
            <a:bodyPr/>
            <a:lstStyle/>
            <a:p>
              <a:endParaRPr lang="en-US"/>
            </a:p>
          </p:txBody>
        </p:sp>
        <p:sp>
          <p:nvSpPr>
            <p:cNvPr id="5" name="TextBox 5"/>
            <p:cNvSpPr txBox="1"/>
            <p:nvPr/>
          </p:nvSpPr>
          <p:spPr>
            <a:xfrm>
              <a:off x="0" y="-47625"/>
              <a:ext cx="1403167" cy="4864218"/>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2157942" y="1180327"/>
            <a:ext cx="15016465" cy="3779023"/>
          </a:xfrm>
          <a:custGeom>
            <a:avLst/>
            <a:gdLst/>
            <a:ahLst/>
            <a:cxnLst/>
            <a:rect l="l" t="t" r="r" b="b"/>
            <a:pathLst>
              <a:path w="15016465" h="3779023">
                <a:moveTo>
                  <a:pt x="0" y="0"/>
                </a:moveTo>
                <a:lnTo>
                  <a:pt x="15016465" y="0"/>
                </a:lnTo>
                <a:lnTo>
                  <a:pt x="15016465" y="3779023"/>
                </a:lnTo>
                <a:lnTo>
                  <a:pt x="0" y="3779023"/>
                </a:lnTo>
                <a:lnTo>
                  <a:pt x="0" y="0"/>
                </a:lnTo>
                <a:close/>
              </a:path>
            </a:pathLst>
          </a:custGeom>
          <a:blipFill>
            <a:blip r:embed="rId2"/>
            <a:stretch>
              <a:fillRect l="-7520"/>
            </a:stretch>
          </a:blipFill>
        </p:spPr>
        <p:txBody>
          <a:bodyPr/>
          <a:lstStyle/>
          <a:p>
            <a:endParaRPr lang="en-US"/>
          </a:p>
        </p:txBody>
      </p:sp>
      <p:sp>
        <p:nvSpPr>
          <p:cNvPr id="7" name="TextBox 7"/>
          <p:cNvSpPr txBox="1"/>
          <p:nvPr/>
        </p:nvSpPr>
        <p:spPr>
          <a:xfrm>
            <a:off x="3330537" y="212258"/>
            <a:ext cx="12280551" cy="816442"/>
          </a:xfrm>
          <a:prstGeom prst="rect">
            <a:avLst/>
          </a:prstGeom>
        </p:spPr>
        <p:txBody>
          <a:bodyPr lIns="0" tIns="0" rIns="0" bIns="0" rtlCol="0" anchor="t">
            <a:spAutoFit/>
          </a:bodyPr>
          <a:lstStyle/>
          <a:p>
            <a:pPr>
              <a:lnSpc>
                <a:spcPts val="6651"/>
              </a:lnSpc>
              <a:spcBef>
                <a:spcPct val="0"/>
              </a:spcBef>
            </a:pPr>
            <a:r>
              <a:rPr lang="en-US" sz="4751">
                <a:solidFill>
                  <a:srgbClr val="593C8F"/>
                </a:solidFill>
                <a:latin typeface="League Spartan"/>
              </a:rPr>
              <a:t>DROPPING CATEGORICAL VARIABLES</a:t>
            </a:r>
          </a:p>
        </p:txBody>
      </p:sp>
      <p:sp>
        <p:nvSpPr>
          <p:cNvPr id="8" name="TextBox 8"/>
          <p:cNvSpPr txBox="1"/>
          <p:nvPr/>
        </p:nvSpPr>
        <p:spPr>
          <a:xfrm>
            <a:off x="972382" y="6062817"/>
            <a:ext cx="16230600" cy="2697618"/>
          </a:xfrm>
          <a:prstGeom prst="rect">
            <a:avLst/>
          </a:prstGeom>
        </p:spPr>
        <p:txBody>
          <a:bodyPr lIns="0" tIns="0" rIns="0" bIns="0" rtlCol="0" anchor="t">
            <a:spAutoFit/>
          </a:bodyPr>
          <a:lstStyle/>
          <a:p>
            <a:pPr>
              <a:lnSpc>
                <a:spcPts val="3562"/>
              </a:lnSpc>
            </a:pPr>
            <a:r>
              <a:rPr lang="en-US" sz="2544">
                <a:solidFill>
                  <a:srgbClr val="FFFFFF"/>
                </a:solidFill>
                <a:latin typeface="Poppins"/>
              </a:rPr>
              <a:t>The code is designed to clean a pandas DataFrame by removing categorical variables that exhibit zero variance, meaning they have only one unique value across all observations. This is achieved by iterating over a list of categorical variables, identifying those with a single unique value, and then dropping these columns from the DataFrame. The process enhances the quality of the dataset by ensuring that only variables with meaningful information are retained for analysis.</a:t>
            </a:r>
          </a:p>
          <a:p>
            <a:pPr>
              <a:lnSpc>
                <a:spcPts val="3562"/>
              </a:lnSpc>
              <a:spcBef>
                <a:spcPct val="0"/>
              </a:spcBef>
            </a:pPr>
            <a:endParaRPr lang="en-US" sz="2544">
              <a:solidFill>
                <a:srgbClr val="FFFFFF"/>
              </a:solidFill>
              <a:latin typeface="Poppi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H="1">
            <a:off x="3943595" y="1047750"/>
            <a:ext cx="8783934" cy="1905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3" name="Group 3"/>
          <p:cNvGrpSpPr/>
          <p:nvPr/>
        </p:nvGrpSpPr>
        <p:grpSpPr>
          <a:xfrm rot="5400000">
            <a:off x="6480175" y="-1520825"/>
            <a:ext cx="5327650" cy="18288000"/>
            <a:chOff x="0" y="0"/>
            <a:chExt cx="1403167" cy="4816593"/>
          </a:xfrm>
        </p:grpSpPr>
        <p:sp>
          <p:nvSpPr>
            <p:cNvPr id="4" name="Freeform 4"/>
            <p:cNvSpPr/>
            <p:nvPr/>
          </p:nvSpPr>
          <p:spPr>
            <a:xfrm>
              <a:off x="0" y="0"/>
              <a:ext cx="1403167" cy="4816592"/>
            </a:xfrm>
            <a:custGeom>
              <a:avLst/>
              <a:gdLst/>
              <a:ahLst/>
              <a:cxnLst/>
              <a:rect l="l" t="t" r="r" b="b"/>
              <a:pathLst>
                <a:path w="1403167" h="4816592">
                  <a:moveTo>
                    <a:pt x="0" y="0"/>
                  </a:moveTo>
                  <a:lnTo>
                    <a:pt x="1403167" y="0"/>
                  </a:lnTo>
                  <a:lnTo>
                    <a:pt x="1403167" y="4816592"/>
                  </a:lnTo>
                  <a:lnTo>
                    <a:pt x="0" y="4816592"/>
                  </a:lnTo>
                  <a:close/>
                </a:path>
              </a:pathLst>
            </a:custGeom>
            <a:solidFill>
              <a:srgbClr val="593C8F"/>
            </a:solidFill>
          </p:spPr>
          <p:txBody>
            <a:bodyPr/>
            <a:lstStyle/>
            <a:p>
              <a:endParaRPr lang="en-US"/>
            </a:p>
          </p:txBody>
        </p:sp>
        <p:sp>
          <p:nvSpPr>
            <p:cNvPr id="5" name="TextBox 5"/>
            <p:cNvSpPr txBox="1"/>
            <p:nvPr/>
          </p:nvSpPr>
          <p:spPr>
            <a:xfrm>
              <a:off x="0" y="-47625"/>
              <a:ext cx="1403167" cy="4864218"/>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2880775" y="2128569"/>
            <a:ext cx="12526542" cy="6772958"/>
          </a:xfrm>
          <a:custGeom>
            <a:avLst/>
            <a:gdLst/>
            <a:ahLst/>
            <a:cxnLst/>
            <a:rect l="l" t="t" r="r" b="b"/>
            <a:pathLst>
              <a:path w="12526542" h="6772958">
                <a:moveTo>
                  <a:pt x="0" y="0"/>
                </a:moveTo>
                <a:lnTo>
                  <a:pt x="12526543" y="0"/>
                </a:lnTo>
                <a:lnTo>
                  <a:pt x="12526543" y="6772958"/>
                </a:lnTo>
                <a:lnTo>
                  <a:pt x="0" y="6772958"/>
                </a:lnTo>
                <a:lnTo>
                  <a:pt x="0" y="0"/>
                </a:lnTo>
                <a:close/>
              </a:path>
            </a:pathLst>
          </a:custGeom>
          <a:blipFill>
            <a:blip r:embed="rId2"/>
            <a:stretch>
              <a:fillRect/>
            </a:stretch>
          </a:blipFill>
        </p:spPr>
        <p:txBody>
          <a:bodyPr/>
          <a:lstStyle/>
          <a:p>
            <a:endParaRPr lang="en-US"/>
          </a:p>
        </p:txBody>
      </p:sp>
      <p:sp>
        <p:nvSpPr>
          <p:cNvPr id="7" name="TextBox 7"/>
          <p:cNvSpPr txBox="1"/>
          <p:nvPr/>
        </p:nvSpPr>
        <p:spPr>
          <a:xfrm>
            <a:off x="3943554" y="147602"/>
            <a:ext cx="12280551" cy="816442"/>
          </a:xfrm>
          <a:prstGeom prst="rect">
            <a:avLst/>
          </a:prstGeom>
        </p:spPr>
        <p:txBody>
          <a:bodyPr lIns="0" tIns="0" rIns="0" bIns="0" rtlCol="0" anchor="t">
            <a:spAutoFit/>
          </a:bodyPr>
          <a:lstStyle/>
          <a:p>
            <a:pPr>
              <a:lnSpc>
                <a:spcPts val="6651"/>
              </a:lnSpc>
              <a:spcBef>
                <a:spcPct val="0"/>
              </a:spcBef>
            </a:pPr>
            <a:r>
              <a:rPr lang="en-US" sz="4751">
                <a:solidFill>
                  <a:srgbClr val="593C8F"/>
                </a:solidFill>
                <a:latin typeface="League Spartan"/>
              </a:rPr>
              <a:t>IMPUTING MISSING VALUES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3762866" y="1047750"/>
            <a:ext cx="8510793" cy="38096"/>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3" name="Group 3"/>
          <p:cNvGrpSpPr/>
          <p:nvPr/>
        </p:nvGrpSpPr>
        <p:grpSpPr>
          <a:xfrm rot="5400000">
            <a:off x="6480175" y="-1520825"/>
            <a:ext cx="5327650" cy="18288000"/>
            <a:chOff x="0" y="0"/>
            <a:chExt cx="1403167" cy="4816593"/>
          </a:xfrm>
        </p:grpSpPr>
        <p:sp>
          <p:nvSpPr>
            <p:cNvPr id="4" name="Freeform 4"/>
            <p:cNvSpPr/>
            <p:nvPr/>
          </p:nvSpPr>
          <p:spPr>
            <a:xfrm>
              <a:off x="0" y="0"/>
              <a:ext cx="1403167" cy="4816592"/>
            </a:xfrm>
            <a:custGeom>
              <a:avLst/>
              <a:gdLst/>
              <a:ahLst/>
              <a:cxnLst/>
              <a:rect l="l" t="t" r="r" b="b"/>
              <a:pathLst>
                <a:path w="1403167" h="4816592">
                  <a:moveTo>
                    <a:pt x="0" y="0"/>
                  </a:moveTo>
                  <a:lnTo>
                    <a:pt x="1403167" y="0"/>
                  </a:lnTo>
                  <a:lnTo>
                    <a:pt x="1403167" y="4816592"/>
                  </a:lnTo>
                  <a:lnTo>
                    <a:pt x="0" y="4816592"/>
                  </a:lnTo>
                  <a:close/>
                </a:path>
              </a:pathLst>
            </a:custGeom>
            <a:solidFill>
              <a:srgbClr val="593C8F"/>
            </a:solidFill>
          </p:spPr>
          <p:txBody>
            <a:bodyPr/>
            <a:lstStyle/>
            <a:p>
              <a:endParaRPr lang="en-US"/>
            </a:p>
          </p:txBody>
        </p:sp>
        <p:sp>
          <p:nvSpPr>
            <p:cNvPr id="5" name="TextBox 5"/>
            <p:cNvSpPr txBox="1"/>
            <p:nvPr/>
          </p:nvSpPr>
          <p:spPr>
            <a:xfrm>
              <a:off x="0" y="-47625"/>
              <a:ext cx="1403167" cy="4864218"/>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951417" y="1203917"/>
            <a:ext cx="16385166" cy="6419258"/>
          </a:xfrm>
          <a:custGeom>
            <a:avLst/>
            <a:gdLst/>
            <a:ahLst/>
            <a:cxnLst/>
            <a:rect l="l" t="t" r="r" b="b"/>
            <a:pathLst>
              <a:path w="16385166" h="6419258">
                <a:moveTo>
                  <a:pt x="0" y="0"/>
                </a:moveTo>
                <a:lnTo>
                  <a:pt x="16385166" y="0"/>
                </a:lnTo>
                <a:lnTo>
                  <a:pt x="16385166" y="6419258"/>
                </a:lnTo>
                <a:lnTo>
                  <a:pt x="0" y="6419258"/>
                </a:lnTo>
                <a:lnTo>
                  <a:pt x="0" y="0"/>
                </a:lnTo>
                <a:close/>
              </a:path>
            </a:pathLst>
          </a:custGeom>
          <a:blipFill>
            <a:blip r:embed="rId2"/>
            <a:stretch>
              <a:fillRect l="-7482"/>
            </a:stretch>
          </a:blipFill>
        </p:spPr>
        <p:txBody>
          <a:bodyPr/>
          <a:lstStyle/>
          <a:p>
            <a:endParaRPr lang="en-US"/>
          </a:p>
        </p:txBody>
      </p:sp>
      <p:sp>
        <p:nvSpPr>
          <p:cNvPr id="7" name="TextBox 7"/>
          <p:cNvSpPr txBox="1"/>
          <p:nvPr/>
        </p:nvSpPr>
        <p:spPr>
          <a:xfrm>
            <a:off x="3362801" y="212258"/>
            <a:ext cx="12280551" cy="816442"/>
          </a:xfrm>
          <a:prstGeom prst="rect">
            <a:avLst/>
          </a:prstGeom>
        </p:spPr>
        <p:txBody>
          <a:bodyPr lIns="0" tIns="0" rIns="0" bIns="0" rtlCol="0" anchor="t">
            <a:spAutoFit/>
          </a:bodyPr>
          <a:lstStyle/>
          <a:p>
            <a:pPr>
              <a:lnSpc>
                <a:spcPts val="6651"/>
              </a:lnSpc>
              <a:spcBef>
                <a:spcPct val="0"/>
              </a:spcBef>
            </a:pPr>
            <a:r>
              <a:rPr lang="en-US" sz="4751">
                <a:solidFill>
                  <a:srgbClr val="593C8F"/>
                </a:solidFill>
                <a:latin typeface="League Spartan"/>
              </a:rPr>
              <a:t>TRANSFORMING VARIABLES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3762866" y="1047750"/>
            <a:ext cx="8510793" cy="38096"/>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3" name="Group 3"/>
          <p:cNvGrpSpPr/>
          <p:nvPr/>
        </p:nvGrpSpPr>
        <p:grpSpPr>
          <a:xfrm rot="5400000">
            <a:off x="6480175" y="-1520825"/>
            <a:ext cx="5327650" cy="18288000"/>
            <a:chOff x="0" y="0"/>
            <a:chExt cx="1403167" cy="4816593"/>
          </a:xfrm>
        </p:grpSpPr>
        <p:sp>
          <p:nvSpPr>
            <p:cNvPr id="4" name="Freeform 4"/>
            <p:cNvSpPr/>
            <p:nvPr/>
          </p:nvSpPr>
          <p:spPr>
            <a:xfrm>
              <a:off x="0" y="0"/>
              <a:ext cx="1403167" cy="4816592"/>
            </a:xfrm>
            <a:custGeom>
              <a:avLst/>
              <a:gdLst/>
              <a:ahLst/>
              <a:cxnLst/>
              <a:rect l="l" t="t" r="r" b="b"/>
              <a:pathLst>
                <a:path w="1403167" h="4816592">
                  <a:moveTo>
                    <a:pt x="0" y="0"/>
                  </a:moveTo>
                  <a:lnTo>
                    <a:pt x="1403167" y="0"/>
                  </a:lnTo>
                  <a:lnTo>
                    <a:pt x="1403167" y="4816592"/>
                  </a:lnTo>
                  <a:lnTo>
                    <a:pt x="0" y="4816592"/>
                  </a:lnTo>
                  <a:close/>
                </a:path>
              </a:pathLst>
            </a:custGeom>
            <a:solidFill>
              <a:srgbClr val="593C8F"/>
            </a:solidFill>
          </p:spPr>
          <p:txBody>
            <a:bodyPr/>
            <a:lstStyle/>
            <a:p>
              <a:endParaRPr lang="en-US"/>
            </a:p>
          </p:txBody>
        </p:sp>
        <p:sp>
          <p:nvSpPr>
            <p:cNvPr id="5" name="TextBox 5"/>
            <p:cNvSpPr txBox="1"/>
            <p:nvPr/>
          </p:nvSpPr>
          <p:spPr>
            <a:xfrm>
              <a:off x="0" y="-47625"/>
              <a:ext cx="1403167" cy="4864218"/>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395860" y="1416004"/>
            <a:ext cx="15496280" cy="3543346"/>
          </a:xfrm>
          <a:custGeom>
            <a:avLst/>
            <a:gdLst/>
            <a:ahLst/>
            <a:cxnLst/>
            <a:rect l="l" t="t" r="r" b="b"/>
            <a:pathLst>
              <a:path w="15496280" h="3543346">
                <a:moveTo>
                  <a:pt x="0" y="0"/>
                </a:moveTo>
                <a:lnTo>
                  <a:pt x="15496280" y="0"/>
                </a:lnTo>
                <a:lnTo>
                  <a:pt x="15496280" y="3543346"/>
                </a:lnTo>
                <a:lnTo>
                  <a:pt x="0" y="3543346"/>
                </a:lnTo>
                <a:lnTo>
                  <a:pt x="0" y="0"/>
                </a:lnTo>
                <a:close/>
              </a:path>
            </a:pathLst>
          </a:custGeom>
          <a:blipFill>
            <a:blip r:embed="rId2"/>
            <a:stretch>
              <a:fillRect l="-6662"/>
            </a:stretch>
          </a:blipFill>
        </p:spPr>
        <p:txBody>
          <a:bodyPr/>
          <a:lstStyle/>
          <a:p>
            <a:endParaRPr lang="en-US"/>
          </a:p>
        </p:txBody>
      </p:sp>
      <p:sp>
        <p:nvSpPr>
          <p:cNvPr id="7" name="TextBox 7"/>
          <p:cNvSpPr txBox="1"/>
          <p:nvPr/>
        </p:nvSpPr>
        <p:spPr>
          <a:xfrm>
            <a:off x="3362801" y="212258"/>
            <a:ext cx="12280551" cy="816442"/>
          </a:xfrm>
          <a:prstGeom prst="rect">
            <a:avLst/>
          </a:prstGeom>
        </p:spPr>
        <p:txBody>
          <a:bodyPr lIns="0" tIns="0" rIns="0" bIns="0" rtlCol="0" anchor="t">
            <a:spAutoFit/>
          </a:bodyPr>
          <a:lstStyle/>
          <a:p>
            <a:pPr>
              <a:lnSpc>
                <a:spcPts val="6651"/>
              </a:lnSpc>
              <a:spcBef>
                <a:spcPct val="0"/>
              </a:spcBef>
            </a:pPr>
            <a:r>
              <a:rPr lang="en-US" sz="4751">
                <a:solidFill>
                  <a:srgbClr val="593C8F"/>
                </a:solidFill>
                <a:latin typeface="League Spartan"/>
              </a:rPr>
              <a:t>TRANSFORMING VARIABLES</a:t>
            </a:r>
          </a:p>
        </p:txBody>
      </p:sp>
      <p:sp>
        <p:nvSpPr>
          <p:cNvPr id="8" name="TextBox 8"/>
          <p:cNvSpPr txBox="1"/>
          <p:nvPr/>
        </p:nvSpPr>
        <p:spPr>
          <a:xfrm>
            <a:off x="943807" y="6062817"/>
            <a:ext cx="16230600" cy="3276103"/>
          </a:xfrm>
          <a:prstGeom prst="rect">
            <a:avLst/>
          </a:prstGeom>
        </p:spPr>
        <p:txBody>
          <a:bodyPr lIns="0" tIns="0" rIns="0" bIns="0" rtlCol="0" anchor="t">
            <a:spAutoFit/>
          </a:bodyPr>
          <a:lstStyle/>
          <a:p>
            <a:pPr>
              <a:lnSpc>
                <a:spcPts val="3702"/>
              </a:lnSpc>
            </a:pPr>
            <a:r>
              <a:rPr lang="en-US" sz="2644">
                <a:solidFill>
                  <a:srgbClr val="FFFFFF"/>
                </a:solidFill>
                <a:latin typeface="Poppins"/>
              </a:rPr>
              <a:t>The code performs data preprocessing for machine learning. It removes numerical variables with zero variance, standardizes remaining numerical variables using StandardScaler, and then reintegrates them into the DataFrame. It also handles categorical variables by removing those with high cardinality, creating dummy variables, and merging them back. Finally, it converts the ‘salary’ column to integer type, preparing the dataset for model training with standardized numerical inputs and encoded categorical features.</a:t>
            </a:r>
          </a:p>
          <a:p>
            <a:pPr>
              <a:lnSpc>
                <a:spcPts val="3702"/>
              </a:lnSpc>
              <a:spcBef>
                <a:spcPct val="0"/>
              </a:spcBef>
            </a:pPr>
            <a:endParaRPr lang="en-US" sz="2644">
              <a:solidFill>
                <a:srgbClr val="FFFFFF"/>
              </a:solidFill>
              <a:latin typeface="Poppi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US"/>
          </a:p>
        </p:txBody>
      </p:sp>
      <p:grpSp>
        <p:nvGrpSpPr>
          <p:cNvPr id="3" name="Group 3"/>
          <p:cNvGrpSpPr/>
          <p:nvPr/>
        </p:nvGrpSpPr>
        <p:grpSpPr>
          <a:xfrm>
            <a:off x="1028700" y="3591432"/>
            <a:ext cx="16230600" cy="3104136"/>
            <a:chOff x="0" y="0"/>
            <a:chExt cx="4274726" cy="817550"/>
          </a:xfrm>
        </p:grpSpPr>
        <p:sp>
          <p:nvSpPr>
            <p:cNvPr id="4" name="Freeform 4"/>
            <p:cNvSpPr/>
            <p:nvPr/>
          </p:nvSpPr>
          <p:spPr>
            <a:xfrm>
              <a:off x="0" y="0"/>
              <a:ext cx="4274726" cy="817550"/>
            </a:xfrm>
            <a:custGeom>
              <a:avLst/>
              <a:gdLst/>
              <a:ahLst/>
              <a:cxnLst/>
              <a:rect l="l" t="t" r="r" b="b"/>
              <a:pathLst>
                <a:path w="4274726" h="817550">
                  <a:moveTo>
                    <a:pt x="0" y="0"/>
                  </a:moveTo>
                  <a:lnTo>
                    <a:pt x="4274726" y="0"/>
                  </a:lnTo>
                  <a:lnTo>
                    <a:pt x="4274726" y="817550"/>
                  </a:lnTo>
                  <a:lnTo>
                    <a:pt x="0" y="817550"/>
                  </a:lnTo>
                  <a:close/>
                </a:path>
              </a:pathLst>
            </a:custGeom>
            <a:solidFill>
              <a:srgbClr val="593C8F"/>
            </a:solidFill>
          </p:spPr>
          <p:txBody>
            <a:bodyPr/>
            <a:lstStyle/>
            <a:p>
              <a:endParaRPr lang="en-US"/>
            </a:p>
          </p:txBody>
        </p:sp>
        <p:sp>
          <p:nvSpPr>
            <p:cNvPr id="5" name="TextBox 5"/>
            <p:cNvSpPr txBox="1"/>
            <p:nvPr/>
          </p:nvSpPr>
          <p:spPr>
            <a:xfrm>
              <a:off x="0" y="-47625"/>
              <a:ext cx="4274726" cy="865175"/>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237193" y="4487936"/>
            <a:ext cx="11813614" cy="1177777"/>
          </a:xfrm>
          <a:prstGeom prst="rect">
            <a:avLst/>
          </a:prstGeom>
        </p:spPr>
        <p:txBody>
          <a:bodyPr lIns="0" tIns="0" rIns="0" bIns="0" rtlCol="0" anchor="t">
            <a:spAutoFit/>
          </a:bodyPr>
          <a:lstStyle/>
          <a:p>
            <a:pPr algn="ctr">
              <a:lnSpc>
                <a:spcPts val="9633"/>
              </a:lnSpc>
              <a:spcBef>
                <a:spcPct val="0"/>
              </a:spcBef>
            </a:pPr>
            <a:r>
              <a:rPr lang="en-US" sz="6880">
                <a:solidFill>
                  <a:srgbClr val="FFFFFF"/>
                </a:solidFill>
                <a:latin typeface="League Spartan"/>
              </a:rPr>
              <a:t>FITTING MODELS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US"/>
          </a:p>
        </p:txBody>
      </p:sp>
      <p:sp>
        <p:nvSpPr>
          <p:cNvPr id="3" name="AutoShape 3"/>
          <p:cNvSpPr/>
          <p:nvPr/>
        </p:nvSpPr>
        <p:spPr>
          <a:xfrm flipH="1">
            <a:off x="1028720" y="2186817"/>
            <a:ext cx="0" cy="0"/>
          </a:xfrm>
          <a:prstGeom prst="line">
            <a:avLst/>
          </a:prstGeom>
          <a:ln w="19050" cap="flat">
            <a:solidFill>
              <a:srgbClr val="000000"/>
            </a:solidFill>
            <a:prstDash val="solid"/>
            <a:headEnd type="none" w="sm" len="sm"/>
            <a:tailEnd type="none" w="sm" len="sm"/>
          </a:ln>
        </p:spPr>
        <p:txBody>
          <a:bodyPr/>
          <a:lstStyle/>
          <a:p>
            <a:endParaRPr lang="en-US"/>
          </a:p>
        </p:txBody>
      </p:sp>
      <p:grpSp>
        <p:nvGrpSpPr>
          <p:cNvPr id="4" name="Group 4"/>
          <p:cNvGrpSpPr/>
          <p:nvPr/>
        </p:nvGrpSpPr>
        <p:grpSpPr>
          <a:xfrm>
            <a:off x="11139118" y="0"/>
            <a:ext cx="10714317" cy="10287000"/>
            <a:chOff x="0" y="0"/>
            <a:chExt cx="2821878" cy="2709333"/>
          </a:xfrm>
        </p:grpSpPr>
        <p:sp>
          <p:nvSpPr>
            <p:cNvPr id="5" name="Freeform 5"/>
            <p:cNvSpPr/>
            <p:nvPr/>
          </p:nvSpPr>
          <p:spPr>
            <a:xfrm>
              <a:off x="0" y="0"/>
              <a:ext cx="2821878" cy="2709333"/>
            </a:xfrm>
            <a:custGeom>
              <a:avLst/>
              <a:gdLst/>
              <a:ahLst/>
              <a:cxnLst/>
              <a:rect l="l" t="t" r="r" b="b"/>
              <a:pathLst>
                <a:path w="2821878" h="2709333">
                  <a:moveTo>
                    <a:pt x="0" y="0"/>
                  </a:moveTo>
                  <a:lnTo>
                    <a:pt x="2821878" y="0"/>
                  </a:lnTo>
                  <a:lnTo>
                    <a:pt x="2821878" y="2709333"/>
                  </a:lnTo>
                  <a:lnTo>
                    <a:pt x="0" y="2709333"/>
                  </a:lnTo>
                  <a:close/>
                </a:path>
              </a:pathLst>
            </a:custGeom>
            <a:solidFill>
              <a:srgbClr val="593C8F"/>
            </a:solidFill>
          </p:spPr>
          <p:txBody>
            <a:bodyPr/>
            <a:lstStyle/>
            <a:p>
              <a:endParaRPr lang="en-US"/>
            </a:p>
          </p:txBody>
        </p:sp>
        <p:sp>
          <p:nvSpPr>
            <p:cNvPr id="6" name="TextBox 6"/>
            <p:cNvSpPr txBox="1"/>
            <p:nvPr/>
          </p:nvSpPr>
          <p:spPr>
            <a:xfrm>
              <a:off x="0" y="-47625"/>
              <a:ext cx="2821878" cy="2756958"/>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1028720" y="2282067"/>
            <a:ext cx="13706187" cy="7071483"/>
          </a:xfrm>
          <a:custGeom>
            <a:avLst/>
            <a:gdLst/>
            <a:ahLst/>
            <a:cxnLst/>
            <a:rect l="l" t="t" r="r" b="b"/>
            <a:pathLst>
              <a:path w="13706187" h="7071483">
                <a:moveTo>
                  <a:pt x="0" y="0"/>
                </a:moveTo>
                <a:lnTo>
                  <a:pt x="13706187" y="0"/>
                </a:lnTo>
                <a:lnTo>
                  <a:pt x="13706187" y="7071483"/>
                </a:lnTo>
                <a:lnTo>
                  <a:pt x="0" y="7071483"/>
                </a:lnTo>
                <a:lnTo>
                  <a:pt x="0" y="0"/>
                </a:lnTo>
                <a:close/>
              </a:path>
            </a:pathLst>
          </a:custGeom>
          <a:blipFill>
            <a:blip r:embed="rId3"/>
            <a:stretch>
              <a:fillRect l="-26117" t="-113086" r="-70989" b="-25688"/>
            </a:stretch>
          </a:blipFill>
        </p:spPr>
        <p:txBody>
          <a:bodyPr/>
          <a:lstStyle/>
          <a:p>
            <a:endParaRPr lang="en-US"/>
          </a:p>
        </p:txBody>
      </p:sp>
      <p:sp>
        <p:nvSpPr>
          <p:cNvPr id="8" name="AutoShape 8"/>
          <p:cNvSpPr/>
          <p:nvPr/>
        </p:nvSpPr>
        <p:spPr>
          <a:xfrm flipV="1">
            <a:off x="1028805" y="1768942"/>
            <a:ext cx="8510793" cy="38096"/>
          </a:xfrm>
          <a:prstGeom prst="line">
            <a:avLst/>
          </a:prstGeom>
          <a:ln w="38100" cap="flat">
            <a:solidFill>
              <a:srgbClr val="000000"/>
            </a:solidFill>
            <a:prstDash val="solid"/>
            <a:headEnd type="none" w="sm" len="sm"/>
            <a:tailEnd type="none" w="sm" len="sm"/>
          </a:ln>
        </p:spPr>
        <p:txBody>
          <a:bodyPr/>
          <a:lstStyle/>
          <a:p>
            <a:endParaRPr lang="en-US"/>
          </a:p>
        </p:txBody>
      </p:sp>
      <p:sp>
        <p:nvSpPr>
          <p:cNvPr id="9" name="TextBox 9"/>
          <p:cNvSpPr txBox="1"/>
          <p:nvPr/>
        </p:nvSpPr>
        <p:spPr>
          <a:xfrm>
            <a:off x="1028720" y="933450"/>
            <a:ext cx="12280551" cy="816442"/>
          </a:xfrm>
          <a:prstGeom prst="rect">
            <a:avLst/>
          </a:prstGeom>
        </p:spPr>
        <p:txBody>
          <a:bodyPr lIns="0" tIns="0" rIns="0" bIns="0" rtlCol="0" anchor="t">
            <a:spAutoFit/>
          </a:bodyPr>
          <a:lstStyle/>
          <a:p>
            <a:pPr>
              <a:lnSpc>
                <a:spcPts val="6651"/>
              </a:lnSpc>
              <a:spcBef>
                <a:spcPct val="0"/>
              </a:spcBef>
            </a:pPr>
            <a:r>
              <a:rPr lang="en-US" sz="4751">
                <a:solidFill>
                  <a:srgbClr val="593C8F"/>
                </a:solidFill>
                <a:latin typeface="League Spartan"/>
              </a:rPr>
              <a:t>LINEAR REGRESSION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US"/>
          </a:p>
        </p:txBody>
      </p:sp>
      <p:sp>
        <p:nvSpPr>
          <p:cNvPr id="3" name="AutoShape 3"/>
          <p:cNvSpPr/>
          <p:nvPr/>
        </p:nvSpPr>
        <p:spPr>
          <a:xfrm flipH="1">
            <a:off x="1028720" y="2186817"/>
            <a:ext cx="0" cy="0"/>
          </a:xfrm>
          <a:prstGeom prst="line">
            <a:avLst/>
          </a:prstGeom>
          <a:ln w="19050" cap="flat">
            <a:solidFill>
              <a:srgbClr val="000000"/>
            </a:solidFill>
            <a:prstDash val="solid"/>
            <a:headEnd type="none" w="sm" len="sm"/>
            <a:tailEnd type="none" w="sm" len="sm"/>
          </a:ln>
        </p:spPr>
        <p:txBody>
          <a:bodyPr/>
          <a:lstStyle/>
          <a:p>
            <a:endParaRPr lang="en-US"/>
          </a:p>
        </p:txBody>
      </p:sp>
      <p:grpSp>
        <p:nvGrpSpPr>
          <p:cNvPr id="4" name="Group 4"/>
          <p:cNvGrpSpPr/>
          <p:nvPr/>
        </p:nvGrpSpPr>
        <p:grpSpPr>
          <a:xfrm>
            <a:off x="11001986" y="0"/>
            <a:ext cx="10714317" cy="10287000"/>
            <a:chOff x="0" y="0"/>
            <a:chExt cx="2821878" cy="2709333"/>
          </a:xfrm>
        </p:grpSpPr>
        <p:sp>
          <p:nvSpPr>
            <p:cNvPr id="5" name="Freeform 5"/>
            <p:cNvSpPr/>
            <p:nvPr/>
          </p:nvSpPr>
          <p:spPr>
            <a:xfrm>
              <a:off x="0" y="0"/>
              <a:ext cx="2821878" cy="2709333"/>
            </a:xfrm>
            <a:custGeom>
              <a:avLst/>
              <a:gdLst/>
              <a:ahLst/>
              <a:cxnLst/>
              <a:rect l="l" t="t" r="r" b="b"/>
              <a:pathLst>
                <a:path w="2821878" h="2709333">
                  <a:moveTo>
                    <a:pt x="0" y="0"/>
                  </a:moveTo>
                  <a:lnTo>
                    <a:pt x="2821878" y="0"/>
                  </a:lnTo>
                  <a:lnTo>
                    <a:pt x="2821878" y="2709333"/>
                  </a:lnTo>
                  <a:lnTo>
                    <a:pt x="0" y="2709333"/>
                  </a:lnTo>
                  <a:close/>
                </a:path>
              </a:pathLst>
            </a:custGeom>
            <a:solidFill>
              <a:srgbClr val="593C8F"/>
            </a:solidFill>
          </p:spPr>
          <p:txBody>
            <a:bodyPr/>
            <a:lstStyle/>
            <a:p>
              <a:endParaRPr lang="en-US"/>
            </a:p>
          </p:txBody>
        </p:sp>
        <p:sp>
          <p:nvSpPr>
            <p:cNvPr id="6" name="TextBox 6"/>
            <p:cNvSpPr txBox="1"/>
            <p:nvPr/>
          </p:nvSpPr>
          <p:spPr>
            <a:xfrm>
              <a:off x="0" y="-47625"/>
              <a:ext cx="2821878" cy="2756958"/>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1028785" y="2282067"/>
            <a:ext cx="13112145" cy="7071483"/>
          </a:xfrm>
          <a:custGeom>
            <a:avLst/>
            <a:gdLst/>
            <a:ahLst/>
            <a:cxnLst/>
            <a:rect l="l" t="t" r="r" b="b"/>
            <a:pathLst>
              <a:path w="13112145" h="7071483">
                <a:moveTo>
                  <a:pt x="0" y="0"/>
                </a:moveTo>
                <a:lnTo>
                  <a:pt x="13112145" y="0"/>
                </a:lnTo>
                <a:lnTo>
                  <a:pt x="13112145" y="7071483"/>
                </a:lnTo>
                <a:lnTo>
                  <a:pt x="0" y="7071483"/>
                </a:lnTo>
                <a:lnTo>
                  <a:pt x="0" y="0"/>
                </a:lnTo>
                <a:close/>
              </a:path>
            </a:pathLst>
          </a:custGeom>
          <a:blipFill>
            <a:blip r:embed="rId3"/>
            <a:stretch>
              <a:fillRect l="-22628" t="-83780" r="-47352" b="-13209"/>
            </a:stretch>
          </a:blipFill>
        </p:spPr>
        <p:txBody>
          <a:bodyPr/>
          <a:lstStyle/>
          <a:p>
            <a:endParaRPr lang="en-US"/>
          </a:p>
        </p:txBody>
      </p:sp>
      <p:sp>
        <p:nvSpPr>
          <p:cNvPr id="8" name="TextBox 8"/>
          <p:cNvSpPr txBox="1"/>
          <p:nvPr/>
        </p:nvSpPr>
        <p:spPr>
          <a:xfrm>
            <a:off x="1028785" y="933450"/>
            <a:ext cx="12280551" cy="816442"/>
          </a:xfrm>
          <a:prstGeom prst="rect">
            <a:avLst/>
          </a:prstGeom>
        </p:spPr>
        <p:txBody>
          <a:bodyPr lIns="0" tIns="0" rIns="0" bIns="0" rtlCol="0" anchor="t">
            <a:spAutoFit/>
          </a:bodyPr>
          <a:lstStyle/>
          <a:p>
            <a:pPr>
              <a:lnSpc>
                <a:spcPts val="6651"/>
              </a:lnSpc>
              <a:spcBef>
                <a:spcPct val="0"/>
              </a:spcBef>
            </a:pPr>
            <a:r>
              <a:rPr lang="en-US" sz="4751">
                <a:solidFill>
                  <a:srgbClr val="593C8F"/>
                </a:solidFill>
                <a:latin typeface="League Spartan"/>
              </a:rPr>
              <a:t>DECISION TREE REGRESSION</a:t>
            </a:r>
          </a:p>
        </p:txBody>
      </p:sp>
      <p:sp>
        <p:nvSpPr>
          <p:cNvPr id="9" name="AutoShape 9"/>
          <p:cNvSpPr/>
          <p:nvPr/>
        </p:nvSpPr>
        <p:spPr>
          <a:xfrm flipV="1">
            <a:off x="1028805" y="1749892"/>
            <a:ext cx="9306174" cy="57145"/>
          </a:xfrm>
          <a:prstGeom prst="line">
            <a:avLst/>
          </a:prstGeom>
          <a:ln w="38100" cap="flat">
            <a:solidFill>
              <a:srgbClr val="000000"/>
            </a:solidFill>
            <a:prstDash val="solid"/>
            <a:headEnd type="none" w="sm" len="sm"/>
            <a:tailEnd type="none" w="sm" len="sm"/>
          </a:ln>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US"/>
          </a:p>
        </p:txBody>
      </p:sp>
      <p:grpSp>
        <p:nvGrpSpPr>
          <p:cNvPr id="3" name="Group 3"/>
          <p:cNvGrpSpPr/>
          <p:nvPr/>
        </p:nvGrpSpPr>
        <p:grpSpPr>
          <a:xfrm>
            <a:off x="1028700" y="3591432"/>
            <a:ext cx="16230600" cy="3104136"/>
            <a:chOff x="0" y="0"/>
            <a:chExt cx="4274726" cy="817550"/>
          </a:xfrm>
        </p:grpSpPr>
        <p:sp>
          <p:nvSpPr>
            <p:cNvPr id="4" name="Freeform 4"/>
            <p:cNvSpPr/>
            <p:nvPr/>
          </p:nvSpPr>
          <p:spPr>
            <a:xfrm>
              <a:off x="0" y="0"/>
              <a:ext cx="4274726" cy="817550"/>
            </a:xfrm>
            <a:custGeom>
              <a:avLst/>
              <a:gdLst/>
              <a:ahLst/>
              <a:cxnLst/>
              <a:rect l="l" t="t" r="r" b="b"/>
              <a:pathLst>
                <a:path w="4274726" h="817550">
                  <a:moveTo>
                    <a:pt x="0" y="0"/>
                  </a:moveTo>
                  <a:lnTo>
                    <a:pt x="4274726" y="0"/>
                  </a:lnTo>
                  <a:lnTo>
                    <a:pt x="4274726" y="817550"/>
                  </a:lnTo>
                  <a:lnTo>
                    <a:pt x="0" y="817550"/>
                  </a:lnTo>
                  <a:close/>
                </a:path>
              </a:pathLst>
            </a:custGeom>
            <a:solidFill>
              <a:srgbClr val="593C8F"/>
            </a:solidFill>
          </p:spPr>
          <p:txBody>
            <a:bodyPr/>
            <a:lstStyle/>
            <a:p>
              <a:endParaRPr lang="en-US"/>
            </a:p>
          </p:txBody>
        </p:sp>
        <p:sp>
          <p:nvSpPr>
            <p:cNvPr id="5" name="TextBox 5"/>
            <p:cNvSpPr txBox="1"/>
            <p:nvPr/>
          </p:nvSpPr>
          <p:spPr>
            <a:xfrm>
              <a:off x="0" y="-47625"/>
              <a:ext cx="4274726" cy="865175"/>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5504501" y="4627185"/>
            <a:ext cx="7278998" cy="1177777"/>
          </a:xfrm>
          <a:prstGeom prst="rect">
            <a:avLst/>
          </a:prstGeom>
        </p:spPr>
        <p:txBody>
          <a:bodyPr lIns="0" tIns="0" rIns="0" bIns="0" rtlCol="0" anchor="t">
            <a:spAutoFit/>
          </a:bodyPr>
          <a:lstStyle/>
          <a:p>
            <a:pPr algn="ctr">
              <a:lnSpc>
                <a:spcPts val="9633"/>
              </a:lnSpc>
              <a:spcBef>
                <a:spcPct val="0"/>
              </a:spcBef>
            </a:pPr>
            <a:r>
              <a:rPr lang="en-US" sz="6880">
                <a:solidFill>
                  <a:srgbClr val="FFFFFF"/>
                </a:solidFill>
                <a:latin typeface="League Spartan"/>
              </a:rPr>
              <a:t>INTRODUCTION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US"/>
          </a:p>
        </p:txBody>
      </p:sp>
      <p:sp>
        <p:nvSpPr>
          <p:cNvPr id="3" name="AutoShape 3"/>
          <p:cNvSpPr/>
          <p:nvPr/>
        </p:nvSpPr>
        <p:spPr>
          <a:xfrm flipH="1">
            <a:off x="1028720" y="2186817"/>
            <a:ext cx="0" cy="0"/>
          </a:xfrm>
          <a:prstGeom prst="line">
            <a:avLst/>
          </a:prstGeom>
          <a:ln w="19050" cap="flat">
            <a:solidFill>
              <a:srgbClr val="000000"/>
            </a:solidFill>
            <a:prstDash val="solid"/>
            <a:headEnd type="none" w="sm" len="sm"/>
            <a:tailEnd type="none" w="sm" len="sm"/>
          </a:ln>
        </p:spPr>
        <p:txBody>
          <a:bodyPr/>
          <a:lstStyle/>
          <a:p>
            <a:endParaRPr lang="en-US"/>
          </a:p>
        </p:txBody>
      </p:sp>
      <p:grpSp>
        <p:nvGrpSpPr>
          <p:cNvPr id="4" name="Group 4"/>
          <p:cNvGrpSpPr/>
          <p:nvPr/>
        </p:nvGrpSpPr>
        <p:grpSpPr>
          <a:xfrm>
            <a:off x="11577941" y="0"/>
            <a:ext cx="10714317" cy="10287000"/>
            <a:chOff x="0" y="0"/>
            <a:chExt cx="2821878" cy="2709333"/>
          </a:xfrm>
        </p:grpSpPr>
        <p:sp>
          <p:nvSpPr>
            <p:cNvPr id="5" name="Freeform 5"/>
            <p:cNvSpPr/>
            <p:nvPr/>
          </p:nvSpPr>
          <p:spPr>
            <a:xfrm>
              <a:off x="0" y="0"/>
              <a:ext cx="2821878" cy="2709333"/>
            </a:xfrm>
            <a:custGeom>
              <a:avLst/>
              <a:gdLst/>
              <a:ahLst/>
              <a:cxnLst/>
              <a:rect l="l" t="t" r="r" b="b"/>
              <a:pathLst>
                <a:path w="2821878" h="2709333">
                  <a:moveTo>
                    <a:pt x="0" y="0"/>
                  </a:moveTo>
                  <a:lnTo>
                    <a:pt x="2821878" y="0"/>
                  </a:lnTo>
                  <a:lnTo>
                    <a:pt x="2821878" y="2709333"/>
                  </a:lnTo>
                  <a:lnTo>
                    <a:pt x="0" y="2709333"/>
                  </a:lnTo>
                  <a:close/>
                </a:path>
              </a:pathLst>
            </a:custGeom>
            <a:solidFill>
              <a:srgbClr val="593C8F"/>
            </a:solidFill>
          </p:spPr>
          <p:txBody>
            <a:bodyPr/>
            <a:lstStyle/>
            <a:p>
              <a:endParaRPr lang="en-US"/>
            </a:p>
          </p:txBody>
        </p:sp>
        <p:sp>
          <p:nvSpPr>
            <p:cNvPr id="6" name="TextBox 6"/>
            <p:cNvSpPr txBox="1"/>
            <p:nvPr/>
          </p:nvSpPr>
          <p:spPr>
            <a:xfrm>
              <a:off x="0" y="-47625"/>
              <a:ext cx="2821878" cy="2756958"/>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1028785" y="1669829"/>
            <a:ext cx="13080076" cy="8133416"/>
          </a:xfrm>
          <a:custGeom>
            <a:avLst/>
            <a:gdLst/>
            <a:ahLst/>
            <a:cxnLst/>
            <a:rect l="l" t="t" r="r" b="b"/>
            <a:pathLst>
              <a:path w="13080076" h="8133416">
                <a:moveTo>
                  <a:pt x="0" y="0"/>
                </a:moveTo>
                <a:lnTo>
                  <a:pt x="13080077" y="0"/>
                </a:lnTo>
                <a:lnTo>
                  <a:pt x="13080077" y="8133416"/>
                </a:lnTo>
                <a:lnTo>
                  <a:pt x="0" y="8133416"/>
                </a:lnTo>
                <a:lnTo>
                  <a:pt x="0" y="0"/>
                </a:lnTo>
                <a:close/>
              </a:path>
            </a:pathLst>
          </a:custGeom>
          <a:blipFill>
            <a:blip r:embed="rId3"/>
            <a:stretch>
              <a:fillRect l="-22916" t="-62788" r="-49228" b="-10237"/>
            </a:stretch>
          </a:blipFill>
        </p:spPr>
        <p:txBody>
          <a:bodyPr/>
          <a:lstStyle/>
          <a:p>
            <a:endParaRPr lang="en-US"/>
          </a:p>
        </p:txBody>
      </p:sp>
      <p:sp>
        <p:nvSpPr>
          <p:cNvPr id="8" name="TextBox 8"/>
          <p:cNvSpPr txBox="1"/>
          <p:nvPr/>
        </p:nvSpPr>
        <p:spPr>
          <a:xfrm>
            <a:off x="1028785" y="471356"/>
            <a:ext cx="12445110" cy="816442"/>
          </a:xfrm>
          <a:prstGeom prst="rect">
            <a:avLst/>
          </a:prstGeom>
        </p:spPr>
        <p:txBody>
          <a:bodyPr lIns="0" tIns="0" rIns="0" bIns="0" rtlCol="0" anchor="t">
            <a:spAutoFit/>
          </a:bodyPr>
          <a:lstStyle/>
          <a:p>
            <a:pPr>
              <a:lnSpc>
                <a:spcPts val="6651"/>
              </a:lnSpc>
              <a:spcBef>
                <a:spcPct val="0"/>
              </a:spcBef>
            </a:pPr>
            <a:r>
              <a:rPr lang="en-US" sz="4751">
                <a:solidFill>
                  <a:srgbClr val="593C8F"/>
                </a:solidFill>
                <a:latin typeface="League Spartan"/>
              </a:rPr>
              <a:t>RANDOM FOREST REGRESSION</a:t>
            </a:r>
          </a:p>
        </p:txBody>
      </p:sp>
      <p:sp>
        <p:nvSpPr>
          <p:cNvPr id="9" name="AutoShape 9"/>
          <p:cNvSpPr/>
          <p:nvPr/>
        </p:nvSpPr>
        <p:spPr>
          <a:xfrm flipV="1">
            <a:off x="1028785" y="1287798"/>
            <a:ext cx="9854906" cy="19048"/>
          </a:xfrm>
          <a:prstGeom prst="line">
            <a:avLst/>
          </a:prstGeom>
          <a:ln w="38100" cap="flat">
            <a:solidFill>
              <a:srgbClr val="000000"/>
            </a:solidFill>
            <a:prstDash val="solid"/>
            <a:headEnd type="none" w="sm" len="sm"/>
            <a:tailEnd type="none" w="sm" len="sm"/>
          </a:ln>
        </p:spPr>
        <p:txBody>
          <a:bodyPr/>
          <a:lstStyle/>
          <a:p>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US"/>
          </a:p>
        </p:txBody>
      </p:sp>
      <p:sp>
        <p:nvSpPr>
          <p:cNvPr id="3" name="AutoShape 3"/>
          <p:cNvSpPr/>
          <p:nvPr/>
        </p:nvSpPr>
        <p:spPr>
          <a:xfrm flipH="1">
            <a:off x="1028720" y="2186817"/>
            <a:ext cx="0" cy="0"/>
          </a:xfrm>
          <a:prstGeom prst="line">
            <a:avLst/>
          </a:prstGeom>
          <a:ln w="19050" cap="flat">
            <a:solidFill>
              <a:srgbClr val="000000"/>
            </a:solidFill>
            <a:prstDash val="solid"/>
            <a:headEnd type="none" w="sm" len="sm"/>
            <a:tailEnd type="none" w="sm" len="sm"/>
          </a:ln>
        </p:spPr>
        <p:txBody>
          <a:bodyPr/>
          <a:lstStyle/>
          <a:p>
            <a:endParaRPr lang="en-US"/>
          </a:p>
        </p:txBody>
      </p:sp>
      <p:grpSp>
        <p:nvGrpSpPr>
          <p:cNvPr id="4" name="Group 4"/>
          <p:cNvGrpSpPr/>
          <p:nvPr/>
        </p:nvGrpSpPr>
        <p:grpSpPr>
          <a:xfrm>
            <a:off x="12592719" y="0"/>
            <a:ext cx="10714317" cy="10287000"/>
            <a:chOff x="0" y="0"/>
            <a:chExt cx="2821878" cy="2709333"/>
          </a:xfrm>
        </p:grpSpPr>
        <p:sp>
          <p:nvSpPr>
            <p:cNvPr id="5" name="Freeform 5"/>
            <p:cNvSpPr/>
            <p:nvPr/>
          </p:nvSpPr>
          <p:spPr>
            <a:xfrm>
              <a:off x="0" y="0"/>
              <a:ext cx="2821878" cy="2709333"/>
            </a:xfrm>
            <a:custGeom>
              <a:avLst/>
              <a:gdLst/>
              <a:ahLst/>
              <a:cxnLst/>
              <a:rect l="l" t="t" r="r" b="b"/>
              <a:pathLst>
                <a:path w="2821878" h="2709333">
                  <a:moveTo>
                    <a:pt x="0" y="0"/>
                  </a:moveTo>
                  <a:lnTo>
                    <a:pt x="2821878" y="0"/>
                  </a:lnTo>
                  <a:lnTo>
                    <a:pt x="2821878" y="2709333"/>
                  </a:lnTo>
                  <a:lnTo>
                    <a:pt x="0" y="2709333"/>
                  </a:lnTo>
                  <a:close/>
                </a:path>
              </a:pathLst>
            </a:custGeom>
            <a:solidFill>
              <a:srgbClr val="593C8F"/>
            </a:solidFill>
          </p:spPr>
          <p:txBody>
            <a:bodyPr/>
            <a:lstStyle/>
            <a:p>
              <a:endParaRPr lang="en-US"/>
            </a:p>
          </p:txBody>
        </p:sp>
        <p:sp>
          <p:nvSpPr>
            <p:cNvPr id="6" name="TextBox 6"/>
            <p:cNvSpPr txBox="1"/>
            <p:nvPr/>
          </p:nvSpPr>
          <p:spPr>
            <a:xfrm>
              <a:off x="0" y="-47625"/>
              <a:ext cx="2821878" cy="2756958"/>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1028785" y="1547944"/>
            <a:ext cx="12389794" cy="8229600"/>
          </a:xfrm>
          <a:custGeom>
            <a:avLst/>
            <a:gdLst/>
            <a:ahLst/>
            <a:cxnLst/>
            <a:rect l="l" t="t" r="r" b="b"/>
            <a:pathLst>
              <a:path w="12389794" h="8229600">
                <a:moveTo>
                  <a:pt x="0" y="0"/>
                </a:moveTo>
                <a:lnTo>
                  <a:pt x="12389794" y="0"/>
                </a:lnTo>
                <a:lnTo>
                  <a:pt x="12389794" y="8229600"/>
                </a:lnTo>
                <a:lnTo>
                  <a:pt x="0" y="8229600"/>
                </a:lnTo>
                <a:lnTo>
                  <a:pt x="0" y="0"/>
                </a:lnTo>
                <a:close/>
              </a:path>
            </a:pathLst>
          </a:custGeom>
          <a:blipFill>
            <a:blip r:embed="rId3"/>
            <a:stretch>
              <a:fillRect l="-23212" t="-55654" r="-51152" b="-8412"/>
            </a:stretch>
          </a:blipFill>
        </p:spPr>
        <p:txBody>
          <a:bodyPr/>
          <a:lstStyle/>
          <a:p>
            <a:endParaRPr lang="en-US"/>
          </a:p>
        </p:txBody>
      </p:sp>
      <p:sp>
        <p:nvSpPr>
          <p:cNvPr id="8" name="TextBox 8"/>
          <p:cNvSpPr txBox="1"/>
          <p:nvPr/>
        </p:nvSpPr>
        <p:spPr>
          <a:xfrm>
            <a:off x="1028785" y="471356"/>
            <a:ext cx="12445110" cy="816442"/>
          </a:xfrm>
          <a:prstGeom prst="rect">
            <a:avLst/>
          </a:prstGeom>
        </p:spPr>
        <p:txBody>
          <a:bodyPr lIns="0" tIns="0" rIns="0" bIns="0" rtlCol="0" anchor="t">
            <a:spAutoFit/>
          </a:bodyPr>
          <a:lstStyle/>
          <a:p>
            <a:pPr>
              <a:lnSpc>
                <a:spcPts val="6651"/>
              </a:lnSpc>
              <a:spcBef>
                <a:spcPct val="0"/>
              </a:spcBef>
            </a:pPr>
            <a:r>
              <a:rPr lang="en-US" sz="4751">
                <a:solidFill>
                  <a:srgbClr val="593C8F"/>
                </a:solidFill>
                <a:latin typeface="League Spartan"/>
              </a:rPr>
              <a:t>GRADIENT BOOSTING REGRESSION</a:t>
            </a:r>
          </a:p>
        </p:txBody>
      </p:sp>
      <p:sp>
        <p:nvSpPr>
          <p:cNvPr id="9" name="AutoShape 9"/>
          <p:cNvSpPr/>
          <p:nvPr/>
        </p:nvSpPr>
        <p:spPr>
          <a:xfrm flipV="1">
            <a:off x="1028785" y="1287798"/>
            <a:ext cx="11171391" cy="19048"/>
          </a:xfrm>
          <a:prstGeom prst="line">
            <a:avLst/>
          </a:prstGeom>
          <a:ln w="38100" cap="flat">
            <a:solidFill>
              <a:srgbClr val="000000"/>
            </a:solidFill>
            <a:prstDash val="solid"/>
            <a:headEnd type="none" w="sm" len="sm"/>
            <a:tailEnd type="none" w="sm" len="sm"/>
          </a:ln>
        </p:spPr>
        <p:txBody>
          <a:bodyPr/>
          <a:lstStyle/>
          <a:p>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US"/>
          </a:p>
        </p:txBody>
      </p:sp>
      <p:sp>
        <p:nvSpPr>
          <p:cNvPr id="3" name="AutoShape 3"/>
          <p:cNvSpPr/>
          <p:nvPr/>
        </p:nvSpPr>
        <p:spPr>
          <a:xfrm flipH="1">
            <a:off x="1028720" y="2186817"/>
            <a:ext cx="0" cy="0"/>
          </a:xfrm>
          <a:prstGeom prst="line">
            <a:avLst/>
          </a:prstGeom>
          <a:ln w="19050" cap="flat">
            <a:solidFill>
              <a:srgbClr val="000000"/>
            </a:solidFill>
            <a:prstDash val="solid"/>
            <a:headEnd type="none" w="sm" len="sm"/>
            <a:tailEnd type="none" w="sm" len="sm"/>
          </a:ln>
        </p:spPr>
        <p:txBody>
          <a:bodyPr/>
          <a:lstStyle/>
          <a:p>
            <a:endParaRPr lang="en-US"/>
          </a:p>
        </p:txBody>
      </p:sp>
      <p:grpSp>
        <p:nvGrpSpPr>
          <p:cNvPr id="4" name="Group 4"/>
          <p:cNvGrpSpPr/>
          <p:nvPr/>
        </p:nvGrpSpPr>
        <p:grpSpPr>
          <a:xfrm>
            <a:off x="11248824" y="-164559"/>
            <a:ext cx="10714317" cy="10287000"/>
            <a:chOff x="0" y="0"/>
            <a:chExt cx="2821878" cy="2709333"/>
          </a:xfrm>
        </p:grpSpPr>
        <p:sp>
          <p:nvSpPr>
            <p:cNvPr id="5" name="Freeform 5"/>
            <p:cNvSpPr/>
            <p:nvPr/>
          </p:nvSpPr>
          <p:spPr>
            <a:xfrm>
              <a:off x="0" y="0"/>
              <a:ext cx="2821878" cy="2709333"/>
            </a:xfrm>
            <a:custGeom>
              <a:avLst/>
              <a:gdLst/>
              <a:ahLst/>
              <a:cxnLst/>
              <a:rect l="l" t="t" r="r" b="b"/>
              <a:pathLst>
                <a:path w="2821878" h="2709333">
                  <a:moveTo>
                    <a:pt x="0" y="0"/>
                  </a:moveTo>
                  <a:lnTo>
                    <a:pt x="2821878" y="0"/>
                  </a:lnTo>
                  <a:lnTo>
                    <a:pt x="2821878" y="2709333"/>
                  </a:lnTo>
                  <a:lnTo>
                    <a:pt x="0" y="2709333"/>
                  </a:lnTo>
                  <a:close/>
                </a:path>
              </a:pathLst>
            </a:custGeom>
            <a:solidFill>
              <a:srgbClr val="593C8F"/>
            </a:solidFill>
          </p:spPr>
          <p:txBody>
            <a:bodyPr/>
            <a:lstStyle/>
            <a:p>
              <a:endParaRPr lang="en-US"/>
            </a:p>
          </p:txBody>
        </p:sp>
        <p:sp>
          <p:nvSpPr>
            <p:cNvPr id="6" name="TextBox 6"/>
            <p:cNvSpPr txBox="1"/>
            <p:nvPr/>
          </p:nvSpPr>
          <p:spPr>
            <a:xfrm>
              <a:off x="0" y="-47625"/>
              <a:ext cx="2821878" cy="2756958"/>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1028785" y="1452357"/>
            <a:ext cx="14343088" cy="8297974"/>
          </a:xfrm>
          <a:custGeom>
            <a:avLst/>
            <a:gdLst/>
            <a:ahLst/>
            <a:cxnLst/>
            <a:rect l="l" t="t" r="r" b="b"/>
            <a:pathLst>
              <a:path w="14343088" h="8297974">
                <a:moveTo>
                  <a:pt x="0" y="0"/>
                </a:moveTo>
                <a:lnTo>
                  <a:pt x="14343089" y="0"/>
                </a:lnTo>
                <a:lnTo>
                  <a:pt x="14343089" y="8297975"/>
                </a:lnTo>
                <a:lnTo>
                  <a:pt x="0" y="8297975"/>
                </a:lnTo>
                <a:lnTo>
                  <a:pt x="0" y="0"/>
                </a:lnTo>
                <a:close/>
              </a:path>
            </a:pathLst>
          </a:custGeom>
          <a:blipFill>
            <a:blip r:embed="rId3"/>
            <a:stretch>
              <a:fillRect l="-20861" t="-57040" r="-32999" b="-9178"/>
            </a:stretch>
          </a:blipFill>
        </p:spPr>
        <p:txBody>
          <a:bodyPr/>
          <a:lstStyle/>
          <a:p>
            <a:endParaRPr lang="en-US"/>
          </a:p>
        </p:txBody>
      </p:sp>
      <p:sp>
        <p:nvSpPr>
          <p:cNvPr id="8" name="TextBox 8"/>
          <p:cNvSpPr txBox="1"/>
          <p:nvPr/>
        </p:nvSpPr>
        <p:spPr>
          <a:xfrm>
            <a:off x="1028785" y="471356"/>
            <a:ext cx="12445110" cy="816442"/>
          </a:xfrm>
          <a:prstGeom prst="rect">
            <a:avLst/>
          </a:prstGeom>
        </p:spPr>
        <p:txBody>
          <a:bodyPr lIns="0" tIns="0" rIns="0" bIns="0" rtlCol="0" anchor="t">
            <a:spAutoFit/>
          </a:bodyPr>
          <a:lstStyle/>
          <a:p>
            <a:pPr>
              <a:lnSpc>
                <a:spcPts val="6651"/>
              </a:lnSpc>
              <a:spcBef>
                <a:spcPct val="0"/>
              </a:spcBef>
            </a:pPr>
            <a:r>
              <a:rPr lang="en-US" sz="4751">
                <a:solidFill>
                  <a:srgbClr val="593C8F"/>
                </a:solidFill>
                <a:latin typeface="League Spartan"/>
              </a:rPr>
              <a:t>XG BOOST REGRESSION</a:t>
            </a:r>
          </a:p>
        </p:txBody>
      </p:sp>
      <p:sp>
        <p:nvSpPr>
          <p:cNvPr id="9" name="AutoShape 9"/>
          <p:cNvSpPr/>
          <p:nvPr/>
        </p:nvSpPr>
        <p:spPr>
          <a:xfrm flipV="1">
            <a:off x="1028785" y="1287798"/>
            <a:ext cx="9854906" cy="19048"/>
          </a:xfrm>
          <a:prstGeom prst="line">
            <a:avLst/>
          </a:prstGeom>
          <a:ln w="38100" cap="flat">
            <a:solidFill>
              <a:srgbClr val="000000"/>
            </a:solidFill>
            <a:prstDash val="solid"/>
            <a:headEnd type="none" w="sm" len="sm"/>
            <a:tailEnd type="none" w="sm" len="sm"/>
          </a:ln>
        </p:spPr>
        <p:txBody>
          <a:bodyPr/>
          <a:lstStyle/>
          <a:p>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US"/>
          </a:p>
        </p:txBody>
      </p:sp>
      <p:sp>
        <p:nvSpPr>
          <p:cNvPr id="3" name="TextBox 3"/>
          <p:cNvSpPr txBox="1"/>
          <p:nvPr/>
        </p:nvSpPr>
        <p:spPr>
          <a:xfrm>
            <a:off x="1028700" y="4633579"/>
            <a:ext cx="4957463" cy="795052"/>
          </a:xfrm>
          <a:prstGeom prst="rect">
            <a:avLst/>
          </a:prstGeom>
        </p:spPr>
        <p:txBody>
          <a:bodyPr lIns="0" tIns="0" rIns="0" bIns="0" rtlCol="0" anchor="t">
            <a:spAutoFit/>
          </a:bodyPr>
          <a:lstStyle/>
          <a:p>
            <a:pPr>
              <a:lnSpc>
                <a:spcPts val="6578"/>
              </a:lnSpc>
              <a:spcBef>
                <a:spcPct val="0"/>
              </a:spcBef>
            </a:pPr>
            <a:r>
              <a:rPr lang="en-US" sz="4698">
                <a:solidFill>
                  <a:srgbClr val="593C8F"/>
                </a:solidFill>
                <a:latin typeface="League Spartan"/>
              </a:rPr>
              <a:t>BEST MODEL</a:t>
            </a:r>
          </a:p>
        </p:txBody>
      </p:sp>
      <p:sp>
        <p:nvSpPr>
          <p:cNvPr id="4" name="AutoShape 4"/>
          <p:cNvSpPr/>
          <p:nvPr/>
        </p:nvSpPr>
        <p:spPr>
          <a:xfrm>
            <a:off x="1028700" y="5428631"/>
            <a:ext cx="2478731"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5" name="Group 5"/>
          <p:cNvGrpSpPr/>
          <p:nvPr/>
        </p:nvGrpSpPr>
        <p:grpSpPr>
          <a:xfrm>
            <a:off x="5043217" y="0"/>
            <a:ext cx="2564998" cy="10287000"/>
            <a:chOff x="0" y="0"/>
            <a:chExt cx="675555" cy="2709333"/>
          </a:xfrm>
        </p:grpSpPr>
        <p:sp>
          <p:nvSpPr>
            <p:cNvPr id="6" name="Freeform 6"/>
            <p:cNvSpPr/>
            <p:nvPr/>
          </p:nvSpPr>
          <p:spPr>
            <a:xfrm>
              <a:off x="0" y="0"/>
              <a:ext cx="675555" cy="2709333"/>
            </a:xfrm>
            <a:custGeom>
              <a:avLst/>
              <a:gdLst/>
              <a:ahLst/>
              <a:cxnLst/>
              <a:rect l="l" t="t" r="r" b="b"/>
              <a:pathLst>
                <a:path w="675555" h="2709333">
                  <a:moveTo>
                    <a:pt x="0" y="0"/>
                  </a:moveTo>
                  <a:lnTo>
                    <a:pt x="675555" y="0"/>
                  </a:lnTo>
                  <a:lnTo>
                    <a:pt x="675555" y="2709333"/>
                  </a:lnTo>
                  <a:lnTo>
                    <a:pt x="0" y="2709333"/>
                  </a:lnTo>
                  <a:close/>
                </a:path>
              </a:pathLst>
            </a:custGeom>
            <a:solidFill>
              <a:srgbClr val="593C8F"/>
            </a:solidFill>
          </p:spPr>
          <p:txBody>
            <a:bodyPr/>
            <a:lstStyle/>
            <a:p>
              <a:endParaRPr lang="en-US"/>
            </a:p>
          </p:txBody>
        </p:sp>
        <p:sp>
          <p:nvSpPr>
            <p:cNvPr id="7" name="TextBox 7"/>
            <p:cNvSpPr txBox="1"/>
            <p:nvPr/>
          </p:nvSpPr>
          <p:spPr>
            <a:xfrm>
              <a:off x="0" y="-47625"/>
              <a:ext cx="675555" cy="2756958"/>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8184075" y="582963"/>
            <a:ext cx="9075225" cy="9652643"/>
          </a:xfrm>
          <a:prstGeom prst="rect">
            <a:avLst/>
          </a:prstGeom>
        </p:spPr>
        <p:txBody>
          <a:bodyPr lIns="0" tIns="0" rIns="0" bIns="0" rtlCol="0" anchor="t">
            <a:spAutoFit/>
          </a:bodyPr>
          <a:lstStyle/>
          <a:p>
            <a:pPr>
              <a:lnSpc>
                <a:spcPts val="3464"/>
              </a:lnSpc>
            </a:pPr>
            <a:r>
              <a:rPr lang="en-US" sz="2474">
                <a:solidFill>
                  <a:srgbClr val="000000"/>
                </a:solidFill>
                <a:latin typeface="Poppins"/>
              </a:rPr>
              <a:t>Here we, applies various predictive models. The models are as follows:</a:t>
            </a:r>
          </a:p>
          <a:p>
            <a:pPr marL="534286" lvl="1" indent="-267143">
              <a:lnSpc>
                <a:spcPts val="3464"/>
              </a:lnSpc>
              <a:buFont typeface="Arial"/>
              <a:buChar char="•"/>
            </a:pPr>
            <a:r>
              <a:rPr lang="en-US" sz="2474">
                <a:solidFill>
                  <a:srgbClr val="000000"/>
                </a:solidFill>
                <a:latin typeface="Poppins"/>
              </a:rPr>
              <a:t>Linear Regression</a:t>
            </a:r>
          </a:p>
          <a:p>
            <a:pPr marL="534286" lvl="1" indent="-267143">
              <a:lnSpc>
                <a:spcPts val="3464"/>
              </a:lnSpc>
              <a:buFont typeface="Arial"/>
              <a:buChar char="•"/>
            </a:pPr>
            <a:r>
              <a:rPr lang="en-US" sz="2474">
                <a:solidFill>
                  <a:srgbClr val="000000"/>
                </a:solidFill>
                <a:latin typeface="Poppins"/>
              </a:rPr>
              <a:t>Random forest regression </a:t>
            </a:r>
          </a:p>
          <a:p>
            <a:pPr marL="534286" lvl="1" indent="-267143">
              <a:lnSpc>
                <a:spcPts val="3464"/>
              </a:lnSpc>
              <a:buFont typeface="Arial"/>
              <a:buChar char="•"/>
            </a:pPr>
            <a:r>
              <a:rPr lang="en-US" sz="2474">
                <a:solidFill>
                  <a:srgbClr val="000000"/>
                </a:solidFill>
                <a:latin typeface="Poppins"/>
              </a:rPr>
              <a:t>Decision tree regression</a:t>
            </a:r>
          </a:p>
          <a:p>
            <a:pPr marL="534286" lvl="1" indent="-267143">
              <a:lnSpc>
                <a:spcPts val="3464"/>
              </a:lnSpc>
              <a:buFont typeface="Arial"/>
              <a:buChar char="•"/>
            </a:pPr>
            <a:r>
              <a:rPr lang="en-US" sz="2474">
                <a:solidFill>
                  <a:srgbClr val="000000"/>
                </a:solidFill>
                <a:latin typeface="Poppins"/>
              </a:rPr>
              <a:t>Gradient Boosting Regression</a:t>
            </a:r>
          </a:p>
          <a:p>
            <a:pPr marL="534286" lvl="1" indent="-267143">
              <a:lnSpc>
                <a:spcPts val="3464"/>
              </a:lnSpc>
              <a:buFont typeface="Arial"/>
              <a:buChar char="•"/>
            </a:pPr>
            <a:r>
              <a:rPr lang="en-US" sz="2474">
                <a:solidFill>
                  <a:srgbClr val="000000"/>
                </a:solidFill>
                <a:latin typeface="Poppins"/>
              </a:rPr>
              <a:t>XG Boost Regression </a:t>
            </a:r>
          </a:p>
          <a:p>
            <a:pPr>
              <a:lnSpc>
                <a:spcPts val="3464"/>
              </a:lnSpc>
            </a:pPr>
            <a:endParaRPr lang="en-US" sz="2474">
              <a:solidFill>
                <a:srgbClr val="000000"/>
              </a:solidFill>
              <a:latin typeface="Poppins"/>
            </a:endParaRPr>
          </a:p>
          <a:p>
            <a:pPr>
              <a:lnSpc>
                <a:spcPts val="3464"/>
              </a:lnSpc>
            </a:pPr>
            <a:r>
              <a:rPr lang="en-US" sz="2474">
                <a:solidFill>
                  <a:srgbClr val="000000"/>
                </a:solidFill>
                <a:latin typeface="Poppins"/>
              </a:rPr>
              <a:t>As we put these different models to testing we got the following predictive accuracies from each model:</a:t>
            </a:r>
          </a:p>
          <a:p>
            <a:pPr marL="534286" lvl="1" indent="-267143">
              <a:lnSpc>
                <a:spcPts val="3464"/>
              </a:lnSpc>
              <a:buFont typeface="Arial"/>
              <a:buChar char="•"/>
            </a:pPr>
            <a:r>
              <a:rPr lang="en-US" sz="2474">
                <a:solidFill>
                  <a:srgbClr val="000000"/>
                </a:solidFill>
                <a:latin typeface="Poppins"/>
              </a:rPr>
              <a:t>Linear Regression                            </a:t>
            </a:r>
            <a:r>
              <a:rPr lang="en-US" sz="2474">
                <a:solidFill>
                  <a:srgbClr val="000000"/>
                </a:solidFill>
                <a:latin typeface="Poppins Bold"/>
              </a:rPr>
              <a:t>69.14%</a:t>
            </a:r>
          </a:p>
          <a:p>
            <a:pPr marL="534286" lvl="1" indent="-267143">
              <a:lnSpc>
                <a:spcPts val="3464"/>
              </a:lnSpc>
              <a:buFont typeface="Arial"/>
              <a:buChar char="•"/>
            </a:pPr>
            <a:r>
              <a:rPr lang="en-US" sz="2474">
                <a:solidFill>
                  <a:srgbClr val="000000"/>
                </a:solidFill>
                <a:latin typeface="Poppins"/>
              </a:rPr>
              <a:t>Random forest regression</a:t>
            </a:r>
            <a:r>
              <a:rPr lang="en-US" sz="2474">
                <a:solidFill>
                  <a:srgbClr val="000000"/>
                </a:solidFill>
                <a:latin typeface="Poppins Bold"/>
              </a:rPr>
              <a:t>             64.87%</a:t>
            </a:r>
          </a:p>
          <a:p>
            <a:pPr marL="534286" lvl="1" indent="-267143">
              <a:lnSpc>
                <a:spcPts val="3464"/>
              </a:lnSpc>
              <a:buFont typeface="Arial"/>
              <a:buChar char="•"/>
            </a:pPr>
            <a:r>
              <a:rPr lang="en-US" sz="2474">
                <a:solidFill>
                  <a:srgbClr val="000000"/>
                </a:solidFill>
                <a:latin typeface="Poppins"/>
              </a:rPr>
              <a:t>Decision tree regression </a:t>
            </a:r>
            <a:r>
              <a:rPr lang="en-US" sz="2474">
                <a:solidFill>
                  <a:srgbClr val="000000"/>
                </a:solidFill>
                <a:latin typeface="Poppins Bold"/>
              </a:rPr>
              <a:t>                35.31%</a:t>
            </a:r>
          </a:p>
          <a:p>
            <a:pPr marL="534286" lvl="1" indent="-267143">
              <a:lnSpc>
                <a:spcPts val="3464"/>
              </a:lnSpc>
              <a:buFont typeface="Arial"/>
              <a:buChar char="•"/>
            </a:pPr>
            <a:r>
              <a:rPr lang="en-US" sz="2474">
                <a:solidFill>
                  <a:srgbClr val="000000"/>
                </a:solidFill>
                <a:latin typeface="Poppins"/>
              </a:rPr>
              <a:t>Gradient Boosting Regression </a:t>
            </a:r>
            <a:r>
              <a:rPr lang="en-US" sz="2474">
                <a:solidFill>
                  <a:srgbClr val="000000"/>
                </a:solidFill>
                <a:latin typeface="Poppins Bold"/>
              </a:rPr>
              <a:t>      66.26%</a:t>
            </a:r>
          </a:p>
          <a:p>
            <a:pPr marL="534286" lvl="1" indent="-267143">
              <a:lnSpc>
                <a:spcPts val="3464"/>
              </a:lnSpc>
              <a:buFont typeface="Arial"/>
              <a:buChar char="•"/>
            </a:pPr>
            <a:r>
              <a:rPr lang="en-US" sz="2474">
                <a:solidFill>
                  <a:srgbClr val="000000"/>
                </a:solidFill>
                <a:latin typeface="Poppins"/>
              </a:rPr>
              <a:t>XG Boost Regression   </a:t>
            </a:r>
            <a:r>
              <a:rPr lang="en-US" sz="2474">
                <a:solidFill>
                  <a:srgbClr val="000000"/>
                </a:solidFill>
                <a:latin typeface="Poppins Bold"/>
              </a:rPr>
              <a:t>                     70.55%</a:t>
            </a:r>
          </a:p>
          <a:p>
            <a:pPr>
              <a:lnSpc>
                <a:spcPts val="3464"/>
              </a:lnSpc>
            </a:pPr>
            <a:endParaRPr lang="en-US" sz="2474">
              <a:solidFill>
                <a:srgbClr val="000000"/>
              </a:solidFill>
              <a:latin typeface="Poppins Bold"/>
            </a:endParaRPr>
          </a:p>
          <a:p>
            <a:pPr>
              <a:lnSpc>
                <a:spcPts val="3464"/>
              </a:lnSpc>
            </a:pPr>
            <a:r>
              <a:rPr lang="en-US" sz="2474">
                <a:solidFill>
                  <a:srgbClr val="000000"/>
                </a:solidFill>
                <a:latin typeface="Poppins"/>
              </a:rPr>
              <a:t>And as we can see that XG Boost Regression model gives the highest accuracy. </a:t>
            </a:r>
            <a:r>
              <a:rPr lang="en-US" sz="2474">
                <a:solidFill>
                  <a:srgbClr val="000000"/>
                </a:solidFill>
                <a:latin typeface="Poppins Bold"/>
              </a:rPr>
              <a:t>Therefore, we conclude that for this particular data set the Best Model is XG Boost Regression Model </a:t>
            </a:r>
          </a:p>
          <a:p>
            <a:pPr>
              <a:lnSpc>
                <a:spcPts val="3464"/>
              </a:lnSpc>
            </a:pPr>
            <a:endParaRPr lang="en-US" sz="2474">
              <a:solidFill>
                <a:srgbClr val="000000"/>
              </a:solidFill>
              <a:latin typeface="Poppins Bold"/>
            </a:endParaRPr>
          </a:p>
          <a:p>
            <a:pPr>
              <a:lnSpc>
                <a:spcPts val="3464"/>
              </a:lnSpc>
            </a:pPr>
            <a:endParaRPr lang="en-US" sz="2474">
              <a:solidFill>
                <a:srgbClr val="000000"/>
              </a:solidFill>
              <a:latin typeface="Poppins Bo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518"/>
            </a:stretch>
          </a:blipFill>
        </p:spPr>
        <p:txBody>
          <a:bodyPr/>
          <a:lstStyle/>
          <a:p>
            <a:endParaRPr lang="en-US"/>
          </a:p>
        </p:txBody>
      </p:sp>
      <p:grpSp>
        <p:nvGrpSpPr>
          <p:cNvPr id="3" name="Group 3"/>
          <p:cNvGrpSpPr/>
          <p:nvPr/>
        </p:nvGrpSpPr>
        <p:grpSpPr>
          <a:xfrm>
            <a:off x="0" y="4375560"/>
            <a:ext cx="18288000" cy="5911440"/>
            <a:chOff x="0" y="0"/>
            <a:chExt cx="4816593" cy="1556922"/>
          </a:xfrm>
        </p:grpSpPr>
        <p:sp>
          <p:nvSpPr>
            <p:cNvPr id="4" name="Freeform 4"/>
            <p:cNvSpPr/>
            <p:nvPr/>
          </p:nvSpPr>
          <p:spPr>
            <a:xfrm>
              <a:off x="0" y="0"/>
              <a:ext cx="4816592" cy="1556923"/>
            </a:xfrm>
            <a:custGeom>
              <a:avLst/>
              <a:gdLst/>
              <a:ahLst/>
              <a:cxnLst/>
              <a:rect l="l" t="t" r="r" b="b"/>
              <a:pathLst>
                <a:path w="4816592" h="1556923">
                  <a:moveTo>
                    <a:pt x="0" y="0"/>
                  </a:moveTo>
                  <a:lnTo>
                    <a:pt x="4816592" y="0"/>
                  </a:lnTo>
                  <a:lnTo>
                    <a:pt x="4816592" y="1556923"/>
                  </a:lnTo>
                  <a:lnTo>
                    <a:pt x="0" y="1556923"/>
                  </a:lnTo>
                  <a:close/>
                </a:path>
              </a:pathLst>
            </a:custGeom>
            <a:solidFill>
              <a:srgbClr val="FFFFFF">
                <a:alpha val="90980"/>
              </a:srgbClr>
            </a:solidFill>
          </p:spPr>
          <p:txBody>
            <a:bodyPr/>
            <a:lstStyle/>
            <a:p>
              <a:endParaRPr lang="en-US"/>
            </a:p>
          </p:txBody>
        </p:sp>
        <p:sp>
          <p:nvSpPr>
            <p:cNvPr id="5" name="TextBox 5"/>
            <p:cNvSpPr txBox="1"/>
            <p:nvPr/>
          </p:nvSpPr>
          <p:spPr>
            <a:xfrm>
              <a:off x="0" y="-47625"/>
              <a:ext cx="4816593" cy="1604547"/>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4072171" y="4818919"/>
            <a:ext cx="10143658" cy="1375155"/>
          </a:xfrm>
          <a:prstGeom prst="rect">
            <a:avLst/>
          </a:prstGeom>
        </p:spPr>
        <p:txBody>
          <a:bodyPr lIns="0" tIns="0" rIns="0" bIns="0" rtlCol="0" anchor="t">
            <a:spAutoFit/>
          </a:bodyPr>
          <a:lstStyle/>
          <a:p>
            <a:pPr algn="ctr">
              <a:lnSpc>
                <a:spcPts val="11272"/>
              </a:lnSpc>
              <a:spcBef>
                <a:spcPct val="0"/>
              </a:spcBef>
            </a:pPr>
            <a:r>
              <a:rPr lang="en-US" sz="8051">
                <a:solidFill>
                  <a:srgbClr val="593C8F"/>
                </a:solidFill>
                <a:latin typeface="League Spartan"/>
              </a:rPr>
              <a:t>THANK YOU</a:t>
            </a:r>
          </a:p>
        </p:txBody>
      </p:sp>
      <p:sp>
        <p:nvSpPr>
          <p:cNvPr id="7" name="AutoShape 7"/>
          <p:cNvSpPr/>
          <p:nvPr/>
        </p:nvSpPr>
        <p:spPr>
          <a:xfrm>
            <a:off x="5897880" y="6213123"/>
            <a:ext cx="6492240" cy="0"/>
          </a:xfrm>
          <a:prstGeom prst="line">
            <a:avLst/>
          </a:prstGeom>
          <a:ln w="38100" cap="flat">
            <a:solidFill>
              <a:srgbClr val="000000"/>
            </a:solidFill>
            <a:prstDash val="solid"/>
            <a:headEnd type="none" w="sm" len="sm"/>
            <a:tailEnd type="none" w="sm" len="sm"/>
          </a:ln>
        </p:spPr>
        <p:txBody>
          <a:bodyPr/>
          <a:lstStyle/>
          <a:p>
            <a:endParaRPr lang="en-US"/>
          </a:p>
        </p:txBody>
      </p:sp>
      <p:sp>
        <p:nvSpPr>
          <p:cNvPr id="8" name="TextBox 8"/>
          <p:cNvSpPr txBox="1"/>
          <p:nvPr/>
        </p:nvSpPr>
        <p:spPr>
          <a:xfrm>
            <a:off x="7153561" y="6677912"/>
            <a:ext cx="3980879" cy="3087986"/>
          </a:xfrm>
          <a:prstGeom prst="rect">
            <a:avLst/>
          </a:prstGeom>
        </p:spPr>
        <p:txBody>
          <a:bodyPr lIns="0" tIns="0" rIns="0" bIns="0" rtlCol="0" anchor="t">
            <a:spAutoFit/>
          </a:bodyPr>
          <a:lstStyle/>
          <a:p>
            <a:pPr marL="631668" lvl="1" indent="-315834">
              <a:lnSpc>
                <a:spcPts val="4096"/>
              </a:lnSpc>
              <a:buFont typeface="Arial"/>
              <a:buChar char="•"/>
            </a:pPr>
            <a:r>
              <a:rPr lang="en-US" sz="2925">
                <a:solidFill>
                  <a:srgbClr val="000000"/>
                </a:solidFill>
                <a:latin typeface="Poppins"/>
              </a:rPr>
              <a:t>Arjun Malgwa </a:t>
            </a:r>
          </a:p>
          <a:p>
            <a:pPr marL="631668" lvl="1" indent="-315834">
              <a:lnSpc>
                <a:spcPts val="4096"/>
              </a:lnSpc>
              <a:buFont typeface="Arial"/>
              <a:buChar char="•"/>
            </a:pPr>
            <a:r>
              <a:rPr lang="en-US" sz="2925">
                <a:solidFill>
                  <a:srgbClr val="000000"/>
                </a:solidFill>
                <a:latin typeface="Poppins"/>
              </a:rPr>
              <a:t>Anmol Fernandez</a:t>
            </a:r>
          </a:p>
          <a:p>
            <a:pPr marL="631668" lvl="1" indent="-315834">
              <a:lnSpc>
                <a:spcPts val="4096"/>
              </a:lnSpc>
              <a:buFont typeface="Arial"/>
              <a:buChar char="•"/>
            </a:pPr>
            <a:r>
              <a:rPr lang="en-US" sz="2925">
                <a:solidFill>
                  <a:srgbClr val="000000"/>
                </a:solidFill>
                <a:latin typeface="Poppins"/>
              </a:rPr>
              <a:t>Hitankshi Jain </a:t>
            </a:r>
          </a:p>
          <a:p>
            <a:pPr marL="631668" lvl="1" indent="-315834">
              <a:lnSpc>
                <a:spcPts val="4096"/>
              </a:lnSpc>
              <a:buFont typeface="Arial"/>
              <a:buChar char="•"/>
            </a:pPr>
            <a:r>
              <a:rPr lang="en-US" sz="2925">
                <a:solidFill>
                  <a:srgbClr val="000000"/>
                </a:solidFill>
                <a:latin typeface="Poppins"/>
              </a:rPr>
              <a:t>Ishita Poorey</a:t>
            </a:r>
          </a:p>
          <a:p>
            <a:pPr marL="631668" lvl="1" indent="-315834">
              <a:lnSpc>
                <a:spcPts val="4096"/>
              </a:lnSpc>
              <a:buFont typeface="Arial"/>
              <a:buChar char="•"/>
            </a:pPr>
            <a:r>
              <a:rPr lang="en-US" sz="2925">
                <a:solidFill>
                  <a:srgbClr val="000000"/>
                </a:solidFill>
                <a:latin typeface="Poppins"/>
              </a:rPr>
              <a:t>Vaishali Patidar</a:t>
            </a:r>
          </a:p>
          <a:p>
            <a:pPr>
              <a:lnSpc>
                <a:spcPts val="4096"/>
              </a:lnSpc>
              <a:spcBef>
                <a:spcPct val="0"/>
              </a:spcBef>
            </a:pPr>
            <a:endParaRPr lang="en-US" sz="2925">
              <a:solidFill>
                <a:srgbClr val="000000"/>
              </a:solidFill>
              <a:latin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3257" y="0"/>
            <a:ext cx="10701620" cy="10287000"/>
            <a:chOff x="0" y="0"/>
            <a:chExt cx="2818534" cy="2709333"/>
          </a:xfrm>
        </p:grpSpPr>
        <p:sp>
          <p:nvSpPr>
            <p:cNvPr id="3" name="Freeform 3"/>
            <p:cNvSpPr/>
            <p:nvPr/>
          </p:nvSpPr>
          <p:spPr>
            <a:xfrm>
              <a:off x="0" y="0"/>
              <a:ext cx="2818534" cy="2709333"/>
            </a:xfrm>
            <a:custGeom>
              <a:avLst/>
              <a:gdLst/>
              <a:ahLst/>
              <a:cxnLst/>
              <a:rect l="l" t="t" r="r" b="b"/>
              <a:pathLst>
                <a:path w="2818534" h="2709333">
                  <a:moveTo>
                    <a:pt x="0" y="0"/>
                  </a:moveTo>
                  <a:lnTo>
                    <a:pt x="2818534" y="0"/>
                  </a:lnTo>
                  <a:lnTo>
                    <a:pt x="2818534" y="2709333"/>
                  </a:lnTo>
                  <a:lnTo>
                    <a:pt x="0" y="2709333"/>
                  </a:lnTo>
                  <a:close/>
                </a:path>
              </a:pathLst>
            </a:custGeom>
            <a:solidFill>
              <a:srgbClr val="593C8F"/>
            </a:solidFill>
          </p:spPr>
          <p:txBody>
            <a:bodyPr/>
            <a:lstStyle/>
            <a:p>
              <a:endParaRPr lang="en-US"/>
            </a:p>
          </p:txBody>
        </p:sp>
        <p:sp>
          <p:nvSpPr>
            <p:cNvPr id="4" name="TextBox 4"/>
            <p:cNvSpPr txBox="1"/>
            <p:nvPr/>
          </p:nvSpPr>
          <p:spPr>
            <a:xfrm>
              <a:off x="0" y="-47625"/>
              <a:ext cx="2818534" cy="2756958"/>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028700" y="797107"/>
            <a:ext cx="6417963" cy="738238"/>
          </a:xfrm>
          <a:prstGeom prst="rect">
            <a:avLst/>
          </a:prstGeom>
        </p:spPr>
        <p:txBody>
          <a:bodyPr lIns="0" tIns="0" rIns="0" bIns="0" rtlCol="0" anchor="t">
            <a:spAutoFit/>
          </a:bodyPr>
          <a:lstStyle/>
          <a:p>
            <a:pPr>
              <a:lnSpc>
                <a:spcPts val="6018"/>
              </a:lnSpc>
              <a:spcBef>
                <a:spcPct val="0"/>
              </a:spcBef>
            </a:pPr>
            <a:r>
              <a:rPr lang="en-US" sz="4298">
                <a:solidFill>
                  <a:srgbClr val="FFFFFF"/>
                </a:solidFill>
                <a:latin typeface="League Spartan"/>
              </a:rPr>
              <a:t>PROBLEM STATEMENT </a:t>
            </a:r>
          </a:p>
        </p:txBody>
      </p:sp>
      <p:sp>
        <p:nvSpPr>
          <p:cNvPr id="6" name="AutoShape 6"/>
          <p:cNvSpPr/>
          <p:nvPr/>
        </p:nvSpPr>
        <p:spPr>
          <a:xfrm flipV="1">
            <a:off x="1028763" y="1554394"/>
            <a:ext cx="5761990" cy="1905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7" name="Group 7"/>
          <p:cNvGrpSpPr>
            <a:grpSpLocks noChangeAspect="1"/>
          </p:cNvGrpSpPr>
          <p:nvPr/>
        </p:nvGrpSpPr>
        <p:grpSpPr>
          <a:xfrm>
            <a:off x="9499600" y="1209088"/>
            <a:ext cx="7618923" cy="7868824"/>
            <a:chOff x="0" y="0"/>
            <a:chExt cx="6350000" cy="6558280"/>
          </a:xfrm>
        </p:grpSpPr>
        <p:sp>
          <p:nvSpPr>
            <p:cNvPr id="8" name="Freeform 8"/>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t="-22698" b="-22698"/>
              </a:stretch>
            </a:blipFill>
          </p:spPr>
          <p:txBody>
            <a:bodyPr/>
            <a:lstStyle/>
            <a:p>
              <a:endParaRPr lang="en-US"/>
            </a:p>
          </p:txBody>
        </p:sp>
        <p:sp>
          <p:nvSpPr>
            <p:cNvPr id="9" name="Freeform 9"/>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D2D2D2"/>
            </a:solidFill>
          </p:spPr>
          <p:txBody>
            <a:bodyPr/>
            <a:lstStyle/>
            <a:p>
              <a:endParaRPr lang="en-US"/>
            </a:p>
          </p:txBody>
        </p:sp>
      </p:grpSp>
      <p:sp>
        <p:nvSpPr>
          <p:cNvPr id="10" name="TextBox 10"/>
          <p:cNvSpPr txBox="1"/>
          <p:nvPr/>
        </p:nvSpPr>
        <p:spPr>
          <a:xfrm>
            <a:off x="1028700" y="1805775"/>
            <a:ext cx="8115237" cy="8019718"/>
          </a:xfrm>
          <a:prstGeom prst="rect">
            <a:avLst/>
          </a:prstGeom>
        </p:spPr>
        <p:txBody>
          <a:bodyPr lIns="0" tIns="0" rIns="0" bIns="0" rtlCol="0" anchor="t">
            <a:spAutoFit/>
          </a:bodyPr>
          <a:lstStyle/>
          <a:p>
            <a:pPr>
              <a:lnSpc>
                <a:spcPts val="3978"/>
              </a:lnSpc>
            </a:pPr>
            <a:r>
              <a:rPr lang="en-US" sz="2841">
                <a:solidFill>
                  <a:srgbClr val="FFFFFF"/>
                </a:solidFill>
                <a:latin typeface="Poppins"/>
              </a:rPr>
              <a:t>Almost every students comes to a very vital juncture post high school that is getting admits from their dream university. Similar was the case for John. He was  most concerned about the job placement scenario once he graduates.</a:t>
            </a:r>
          </a:p>
          <a:p>
            <a:pPr>
              <a:lnSpc>
                <a:spcPts val="3978"/>
              </a:lnSpc>
            </a:pPr>
            <a:endParaRPr lang="en-US" sz="2841">
              <a:solidFill>
                <a:srgbClr val="FFFFFF"/>
              </a:solidFill>
              <a:latin typeface="Poppins"/>
            </a:endParaRPr>
          </a:p>
          <a:p>
            <a:pPr>
              <a:lnSpc>
                <a:spcPts val="3978"/>
              </a:lnSpc>
            </a:pPr>
            <a:r>
              <a:rPr lang="en-US" sz="2841">
                <a:solidFill>
                  <a:srgbClr val="FFFFFF"/>
                </a:solidFill>
                <a:latin typeface="Poppins"/>
              </a:rPr>
              <a:t>The problem he faces is multifaceted: How can he accurately assess and compare the employment outcomes of different institutions? And how can these statistics reflect the true value of the education and opportunities that await him? This analysis is crucial, for it will shape his educational journey and, ultimately, his career trajectory.</a:t>
            </a:r>
          </a:p>
          <a:p>
            <a:pPr>
              <a:lnSpc>
                <a:spcPts val="3408"/>
              </a:lnSpc>
              <a:spcBef>
                <a:spcPct val="0"/>
              </a:spcBef>
            </a:pPr>
            <a:endParaRPr lang="en-US" sz="2841">
              <a:solidFill>
                <a:srgbClr val="FFFFFF"/>
              </a:solidFill>
              <a:latin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US"/>
          </a:p>
        </p:txBody>
      </p:sp>
      <p:sp>
        <p:nvSpPr>
          <p:cNvPr id="3" name="TextBox 3"/>
          <p:cNvSpPr txBox="1"/>
          <p:nvPr/>
        </p:nvSpPr>
        <p:spPr>
          <a:xfrm>
            <a:off x="635171" y="995875"/>
            <a:ext cx="6544963" cy="738238"/>
          </a:xfrm>
          <a:prstGeom prst="rect">
            <a:avLst/>
          </a:prstGeom>
        </p:spPr>
        <p:txBody>
          <a:bodyPr lIns="0" tIns="0" rIns="0" bIns="0" rtlCol="0" anchor="t">
            <a:spAutoFit/>
          </a:bodyPr>
          <a:lstStyle/>
          <a:p>
            <a:pPr>
              <a:lnSpc>
                <a:spcPts val="6018"/>
              </a:lnSpc>
              <a:spcBef>
                <a:spcPct val="0"/>
              </a:spcBef>
            </a:pPr>
            <a:r>
              <a:rPr lang="en-US" sz="4298">
                <a:solidFill>
                  <a:srgbClr val="593C8F"/>
                </a:solidFill>
                <a:latin typeface="League Spartan"/>
              </a:rPr>
              <a:t>RESEARCH QUESTIONS</a:t>
            </a:r>
          </a:p>
        </p:txBody>
      </p:sp>
      <p:grpSp>
        <p:nvGrpSpPr>
          <p:cNvPr id="4" name="Group 4"/>
          <p:cNvGrpSpPr/>
          <p:nvPr/>
        </p:nvGrpSpPr>
        <p:grpSpPr>
          <a:xfrm>
            <a:off x="10671810" y="1081600"/>
            <a:ext cx="6094969" cy="3428377"/>
            <a:chOff x="0" y="0"/>
            <a:chExt cx="11289030" cy="6350000"/>
          </a:xfrm>
        </p:grpSpPr>
        <p:sp>
          <p:nvSpPr>
            <p:cNvPr id="5" name="Freeform 5"/>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3"/>
              <a:stretch>
                <a:fillRect t="-9265" b="-9265"/>
              </a:stretch>
            </a:blipFill>
          </p:spPr>
          <p:txBody>
            <a:bodyPr/>
            <a:lstStyle/>
            <a:p>
              <a:endParaRPr lang="en-US"/>
            </a:p>
          </p:txBody>
        </p:sp>
      </p:grpSp>
      <p:grpSp>
        <p:nvGrpSpPr>
          <p:cNvPr id="6" name="Group 6"/>
          <p:cNvGrpSpPr/>
          <p:nvPr/>
        </p:nvGrpSpPr>
        <p:grpSpPr>
          <a:xfrm>
            <a:off x="10671810" y="5408135"/>
            <a:ext cx="6094969" cy="3428377"/>
            <a:chOff x="0" y="0"/>
            <a:chExt cx="11289030" cy="6350000"/>
          </a:xfrm>
        </p:grpSpPr>
        <p:sp>
          <p:nvSpPr>
            <p:cNvPr id="7" name="Freeform 7"/>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4"/>
              <a:stretch>
                <a:fillRect t="-1597" b="-1597"/>
              </a:stretch>
            </a:blipFill>
          </p:spPr>
          <p:txBody>
            <a:bodyPr/>
            <a:lstStyle/>
            <a:p>
              <a:endParaRPr lang="en-US"/>
            </a:p>
          </p:txBody>
        </p:sp>
      </p:grpSp>
      <p:grpSp>
        <p:nvGrpSpPr>
          <p:cNvPr id="8" name="Group 8"/>
          <p:cNvGrpSpPr/>
          <p:nvPr/>
        </p:nvGrpSpPr>
        <p:grpSpPr>
          <a:xfrm>
            <a:off x="7810500" y="0"/>
            <a:ext cx="3086100" cy="10287000"/>
            <a:chOff x="0" y="0"/>
            <a:chExt cx="812800" cy="2709333"/>
          </a:xfrm>
        </p:grpSpPr>
        <p:sp>
          <p:nvSpPr>
            <p:cNvPr id="9" name="Freeform 9"/>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txBody>
            <a:bodyPr/>
            <a:lstStyle/>
            <a:p>
              <a:endParaRPr lang="en-US"/>
            </a:p>
          </p:txBody>
        </p:sp>
        <p:sp>
          <p:nvSpPr>
            <p:cNvPr id="10" name="TextBox 10"/>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376050" y="9258300"/>
            <a:ext cx="2087283" cy="521821"/>
          </a:xfrm>
          <a:custGeom>
            <a:avLst/>
            <a:gdLst/>
            <a:ahLst/>
            <a:cxnLst/>
            <a:rect l="l" t="t" r="r" b="b"/>
            <a:pathLst>
              <a:path w="2087283" h="521821">
                <a:moveTo>
                  <a:pt x="0" y="0"/>
                </a:moveTo>
                <a:lnTo>
                  <a:pt x="2087283" y="0"/>
                </a:lnTo>
                <a:lnTo>
                  <a:pt x="2087283" y="521821"/>
                </a:lnTo>
                <a:lnTo>
                  <a:pt x="0" y="5218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TextBox 12"/>
          <p:cNvSpPr txBox="1"/>
          <p:nvPr/>
        </p:nvSpPr>
        <p:spPr>
          <a:xfrm>
            <a:off x="635171" y="1869666"/>
            <a:ext cx="6746059" cy="2573636"/>
          </a:xfrm>
          <a:prstGeom prst="rect">
            <a:avLst/>
          </a:prstGeom>
        </p:spPr>
        <p:txBody>
          <a:bodyPr lIns="0" tIns="0" rIns="0" bIns="0" rtlCol="0" anchor="t">
            <a:spAutoFit/>
          </a:bodyPr>
          <a:lstStyle/>
          <a:p>
            <a:pPr>
              <a:lnSpc>
                <a:spcPts val="4096"/>
              </a:lnSpc>
              <a:spcBef>
                <a:spcPct val="0"/>
              </a:spcBef>
            </a:pPr>
            <a:r>
              <a:rPr lang="en-US" sz="2925">
                <a:solidFill>
                  <a:srgbClr val="000000"/>
                </a:solidFill>
                <a:latin typeface="Poppins"/>
              </a:rPr>
              <a:t>How do different factors such as gender, streams, college name, gpa, degree, research paper, co-ops, no. of technical skills  etc. affect the overall employment outcome?</a:t>
            </a:r>
          </a:p>
        </p:txBody>
      </p:sp>
      <p:sp>
        <p:nvSpPr>
          <p:cNvPr id="13" name="TextBox 13"/>
          <p:cNvSpPr txBox="1"/>
          <p:nvPr/>
        </p:nvSpPr>
        <p:spPr>
          <a:xfrm>
            <a:off x="635171" y="4840843"/>
            <a:ext cx="6544963" cy="738238"/>
          </a:xfrm>
          <a:prstGeom prst="rect">
            <a:avLst/>
          </a:prstGeom>
        </p:spPr>
        <p:txBody>
          <a:bodyPr lIns="0" tIns="0" rIns="0" bIns="0" rtlCol="0" anchor="t">
            <a:spAutoFit/>
          </a:bodyPr>
          <a:lstStyle/>
          <a:p>
            <a:pPr>
              <a:lnSpc>
                <a:spcPts val="6018"/>
              </a:lnSpc>
              <a:spcBef>
                <a:spcPct val="0"/>
              </a:spcBef>
            </a:pPr>
            <a:r>
              <a:rPr lang="en-US" sz="4298">
                <a:solidFill>
                  <a:srgbClr val="593C8F"/>
                </a:solidFill>
                <a:latin typeface="League Spartan"/>
              </a:rPr>
              <a:t>IMPLICATIONS </a:t>
            </a:r>
          </a:p>
        </p:txBody>
      </p:sp>
      <p:sp>
        <p:nvSpPr>
          <p:cNvPr id="14" name="TextBox 14"/>
          <p:cNvSpPr txBox="1"/>
          <p:nvPr/>
        </p:nvSpPr>
        <p:spPr>
          <a:xfrm>
            <a:off x="635171" y="5748527"/>
            <a:ext cx="6746059" cy="3087986"/>
          </a:xfrm>
          <a:prstGeom prst="rect">
            <a:avLst/>
          </a:prstGeom>
        </p:spPr>
        <p:txBody>
          <a:bodyPr lIns="0" tIns="0" rIns="0" bIns="0" rtlCol="0" anchor="t">
            <a:spAutoFit/>
          </a:bodyPr>
          <a:lstStyle/>
          <a:p>
            <a:pPr>
              <a:lnSpc>
                <a:spcPts val="4096"/>
              </a:lnSpc>
              <a:spcBef>
                <a:spcPct val="0"/>
              </a:spcBef>
            </a:pPr>
            <a:r>
              <a:rPr lang="en-US" sz="2925">
                <a:solidFill>
                  <a:srgbClr val="000000"/>
                </a:solidFill>
                <a:latin typeface="Poppins"/>
              </a:rPr>
              <a:t>The project's implications are profound, as it empowers students like John to make informed decisions about their education and future careers, potentially shaping their lifelong success and fulfillment.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US"/>
          </a:p>
        </p:txBody>
      </p:sp>
      <p:grpSp>
        <p:nvGrpSpPr>
          <p:cNvPr id="3" name="Group 3"/>
          <p:cNvGrpSpPr/>
          <p:nvPr/>
        </p:nvGrpSpPr>
        <p:grpSpPr>
          <a:xfrm rot="5400000">
            <a:off x="8959850" y="-4000500"/>
            <a:ext cx="368300" cy="18288000"/>
            <a:chOff x="0" y="0"/>
            <a:chExt cx="97001" cy="4816593"/>
          </a:xfrm>
        </p:grpSpPr>
        <p:sp>
          <p:nvSpPr>
            <p:cNvPr id="4" name="Freeform 4"/>
            <p:cNvSpPr/>
            <p:nvPr/>
          </p:nvSpPr>
          <p:spPr>
            <a:xfrm>
              <a:off x="0" y="0"/>
              <a:ext cx="97001" cy="4816592"/>
            </a:xfrm>
            <a:custGeom>
              <a:avLst/>
              <a:gdLst/>
              <a:ahLst/>
              <a:cxnLst/>
              <a:rect l="l" t="t" r="r" b="b"/>
              <a:pathLst>
                <a:path w="97001" h="4816592">
                  <a:moveTo>
                    <a:pt x="0" y="0"/>
                  </a:moveTo>
                  <a:lnTo>
                    <a:pt x="97001" y="0"/>
                  </a:lnTo>
                  <a:lnTo>
                    <a:pt x="97001" y="4816592"/>
                  </a:lnTo>
                  <a:lnTo>
                    <a:pt x="0" y="4816592"/>
                  </a:lnTo>
                  <a:close/>
                </a:path>
              </a:pathLst>
            </a:custGeom>
            <a:solidFill>
              <a:srgbClr val="593C8F"/>
            </a:solidFill>
          </p:spPr>
          <p:txBody>
            <a:bodyPr/>
            <a:lstStyle/>
            <a:p>
              <a:endParaRPr lang="en-US"/>
            </a:p>
          </p:txBody>
        </p:sp>
        <p:sp>
          <p:nvSpPr>
            <p:cNvPr id="5" name="TextBox 5"/>
            <p:cNvSpPr txBox="1"/>
            <p:nvPr/>
          </p:nvSpPr>
          <p:spPr>
            <a:xfrm>
              <a:off x="0" y="-47625"/>
              <a:ext cx="97001" cy="486421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028720" y="350321"/>
            <a:ext cx="7401705" cy="628046"/>
          </a:xfrm>
          <a:prstGeom prst="rect">
            <a:avLst/>
          </a:prstGeom>
        </p:spPr>
        <p:txBody>
          <a:bodyPr lIns="0" tIns="0" rIns="0" bIns="0" rtlCol="0" anchor="t">
            <a:spAutoFit/>
          </a:bodyPr>
          <a:lstStyle/>
          <a:p>
            <a:pPr>
              <a:lnSpc>
                <a:spcPts val="5080"/>
              </a:lnSpc>
              <a:spcBef>
                <a:spcPct val="0"/>
              </a:spcBef>
            </a:pPr>
            <a:r>
              <a:rPr lang="en-US" sz="3629">
                <a:solidFill>
                  <a:srgbClr val="000000"/>
                </a:solidFill>
                <a:latin typeface="Lato Bold"/>
              </a:rPr>
              <a:t>PLAN TO ACHIEVE FROM</a:t>
            </a:r>
          </a:p>
        </p:txBody>
      </p:sp>
      <p:sp>
        <p:nvSpPr>
          <p:cNvPr id="7" name="TextBox 7"/>
          <p:cNvSpPr txBox="1"/>
          <p:nvPr/>
        </p:nvSpPr>
        <p:spPr>
          <a:xfrm>
            <a:off x="1028720" y="892642"/>
            <a:ext cx="4957463" cy="738238"/>
          </a:xfrm>
          <a:prstGeom prst="rect">
            <a:avLst/>
          </a:prstGeom>
        </p:spPr>
        <p:txBody>
          <a:bodyPr lIns="0" tIns="0" rIns="0" bIns="0" rtlCol="0" anchor="t">
            <a:spAutoFit/>
          </a:bodyPr>
          <a:lstStyle/>
          <a:p>
            <a:pPr>
              <a:lnSpc>
                <a:spcPts val="6018"/>
              </a:lnSpc>
              <a:spcBef>
                <a:spcPct val="0"/>
              </a:spcBef>
            </a:pPr>
            <a:r>
              <a:rPr lang="en-US" sz="4298">
                <a:solidFill>
                  <a:srgbClr val="593C8F"/>
                </a:solidFill>
                <a:latin typeface="League Spartan"/>
              </a:rPr>
              <a:t>PROJECT</a:t>
            </a:r>
          </a:p>
        </p:txBody>
      </p:sp>
      <p:sp>
        <p:nvSpPr>
          <p:cNvPr id="8" name="AutoShape 8"/>
          <p:cNvSpPr/>
          <p:nvPr/>
        </p:nvSpPr>
        <p:spPr>
          <a:xfrm>
            <a:off x="1028720" y="1708248"/>
            <a:ext cx="2618740"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9" name="Group 9"/>
          <p:cNvGrpSpPr/>
          <p:nvPr/>
        </p:nvGrpSpPr>
        <p:grpSpPr>
          <a:xfrm>
            <a:off x="10212753" y="579720"/>
            <a:ext cx="6850188" cy="3853183"/>
            <a:chOff x="0" y="0"/>
            <a:chExt cx="11289030" cy="6350000"/>
          </a:xfrm>
        </p:grpSpPr>
        <p:sp>
          <p:nvSpPr>
            <p:cNvPr id="10" name="Freeform 10"/>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3"/>
              <a:stretch>
                <a:fillRect t="-9339" b="-9339"/>
              </a:stretch>
            </a:blipFill>
          </p:spPr>
          <p:txBody>
            <a:bodyPr/>
            <a:lstStyle/>
            <a:p>
              <a:endParaRPr lang="en-US"/>
            </a:p>
          </p:txBody>
        </p:sp>
      </p:grpSp>
      <p:grpSp>
        <p:nvGrpSpPr>
          <p:cNvPr id="11" name="Group 11"/>
          <p:cNvGrpSpPr/>
          <p:nvPr/>
        </p:nvGrpSpPr>
        <p:grpSpPr>
          <a:xfrm>
            <a:off x="1028700" y="5889625"/>
            <a:ext cx="6850188" cy="3853183"/>
            <a:chOff x="0" y="0"/>
            <a:chExt cx="11289030" cy="6350000"/>
          </a:xfrm>
        </p:grpSpPr>
        <p:sp>
          <p:nvSpPr>
            <p:cNvPr id="12" name="Freeform 12"/>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4"/>
              <a:stretch>
                <a:fillRect t="-9265" b="-9265"/>
              </a:stretch>
            </a:blipFill>
          </p:spPr>
          <p:txBody>
            <a:bodyPr/>
            <a:lstStyle/>
            <a:p>
              <a:endParaRPr lang="en-US"/>
            </a:p>
          </p:txBody>
        </p:sp>
      </p:grpSp>
      <p:sp>
        <p:nvSpPr>
          <p:cNvPr id="13" name="TextBox 13"/>
          <p:cNvSpPr txBox="1"/>
          <p:nvPr/>
        </p:nvSpPr>
        <p:spPr>
          <a:xfrm>
            <a:off x="9424983" y="6124892"/>
            <a:ext cx="4957463" cy="738238"/>
          </a:xfrm>
          <a:prstGeom prst="rect">
            <a:avLst/>
          </a:prstGeom>
        </p:spPr>
        <p:txBody>
          <a:bodyPr lIns="0" tIns="0" rIns="0" bIns="0" rtlCol="0" anchor="t">
            <a:spAutoFit/>
          </a:bodyPr>
          <a:lstStyle/>
          <a:p>
            <a:pPr>
              <a:lnSpc>
                <a:spcPts val="6018"/>
              </a:lnSpc>
              <a:spcBef>
                <a:spcPct val="0"/>
              </a:spcBef>
            </a:pPr>
            <a:r>
              <a:rPr lang="en-US" sz="4298">
                <a:solidFill>
                  <a:srgbClr val="593C8F"/>
                </a:solidFill>
                <a:latin typeface="League Spartan"/>
              </a:rPr>
              <a:t>PROJECT</a:t>
            </a:r>
          </a:p>
        </p:txBody>
      </p:sp>
      <p:sp>
        <p:nvSpPr>
          <p:cNvPr id="14" name="AutoShape 14"/>
          <p:cNvSpPr/>
          <p:nvPr/>
        </p:nvSpPr>
        <p:spPr>
          <a:xfrm>
            <a:off x="9426054" y="6882179"/>
            <a:ext cx="2618740" cy="0"/>
          </a:xfrm>
          <a:prstGeom prst="line">
            <a:avLst/>
          </a:prstGeom>
          <a:ln w="38100" cap="flat">
            <a:solidFill>
              <a:srgbClr val="000000"/>
            </a:solidFill>
            <a:prstDash val="solid"/>
            <a:headEnd type="none" w="sm" len="sm"/>
            <a:tailEnd type="none" w="sm" len="sm"/>
          </a:ln>
        </p:spPr>
        <p:txBody>
          <a:bodyPr/>
          <a:lstStyle/>
          <a:p>
            <a:endParaRPr lang="en-US"/>
          </a:p>
        </p:txBody>
      </p:sp>
      <p:sp>
        <p:nvSpPr>
          <p:cNvPr id="15" name="Freeform 15"/>
          <p:cNvSpPr/>
          <p:nvPr/>
        </p:nvSpPr>
        <p:spPr>
          <a:xfrm>
            <a:off x="17529359" y="6536873"/>
            <a:ext cx="392717" cy="1565177"/>
          </a:xfrm>
          <a:custGeom>
            <a:avLst/>
            <a:gdLst/>
            <a:ahLst/>
            <a:cxnLst/>
            <a:rect l="l" t="t" r="r" b="b"/>
            <a:pathLst>
              <a:path w="392717" h="1565177">
                <a:moveTo>
                  <a:pt x="0" y="0"/>
                </a:moveTo>
                <a:lnTo>
                  <a:pt x="392717" y="0"/>
                </a:lnTo>
                <a:lnTo>
                  <a:pt x="392717" y="1565177"/>
                </a:lnTo>
                <a:lnTo>
                  <a:pt x="0" y="15651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6" name="TextBox 16"/>
          <p:cNvSpPr txBox="1"/>
          <p:nvPr/>
        </p:nvSpPr>
        <p:spPr>
          <a:xfrm>
            <a:off x="1028700" y="1776947"/>
            <a:ext cx="8115300" cy="2697331"/>
          </a:xfrm>
          <a:prstGeom prst="rect">
            <a:avLst/>
          </a:prstGeom>
        </p:spPr>
        <p:txBody>
          <a:bodyPr lIns="0" tIns="0" rIns="0" bIns="0" rtlCol="0" anchor="t">
            <a:spAutoFit/>
          </a:bodyPr>
          <a:lstStyle/>
          <a:p>
            <a:pPr>
              <a:lnSpc>
                <a:spcPts val="3578"/>
              </a:lnSpc>
              <a:spcBef>
                <a:spcPct val="0"/>
              </a:spcBef>
            </a:pPr>
            <a:r>
              <a:rPr lang="en-US" sz="2555">
                <a:solidFill>
                  <a:srgbClr val="000000"/>
                </a:solidFill>
                <a:latin typeface="Poppins"/>
              </a:rPr>
              <a:t>The project aims to provide John with a comprehensive framework to evaluate and compare the employment outcomes of various universities accurately. Ultimately, it seeks to empower him in making informed decisions that align with his educational and career goals.</a:t>
            </a:r>
          </a:p>
        </p:txBody>
      </p:sp>
      <p:sp>
        <p:nvSpPr>
          <p:cNvPr id="17" name="TextBox 17"/>
          <p:cNvSpPr txBox="1"/>
          <p:nvPr/>
        </p:nvSpPr>
        <p:spPr>
          <a:xfrm>
            <a:off x="9424983" y="5544471"/>
            <a:ext cx="7442671" cy="628046"/>
          </a:xfrm>
          <a:prstGeom prst="rect">
            <a:avLst/>
          </a:prstGeom>
        </p:spPr>
        <p:txBody>
          <a:bodyPr lIns="0" tIns="0" rIns="0" bIns="0" rtlCol="0" anchor="t">
            <a:spAutoFit/>
          </a:bodyPr>
          <a:lstStyle/>
          <a:p>
            <a:pPr>
              <a:lnSpc>
                <a:spcPts val="5080"/>
              </a:lnSpc>
              <a:spcBef>
                <a:spcPct val="0"/>
              </a:spcBef>
            </a:pPr>
            <a:r>
              <a:rPr lang="en-US" sz="3629">
                <a:solidFill>
                  <a:srgbClr val="000000"/>
                </a:solidFill>
                <a:latin typeface="Lato Bold"/>
              </a:rPr>
              <a:t>PRIMARY GOAL OF THE </a:t>
            </a:r>
          </a:p>
        </p:txBody>
      </p:sp>
      <p:sp>
        <p:nvSpPr>
          <p:cNvPr id="18" name="TextBox 18"/>
          <p:cNvSpPr txBox="1"/>
          <p:nvPr/>
        </p:nvSpPr>
        <p:spPr>
          <a:xfrm>
            <a:off x="9426054" y="7120304"/>
            <a:ext cx="7833246" cy="2697513"/>
          </a:xfrm>
          <a:prstGeom prst="rect">
            <a:avLst/>
          </a:prstGeom>
        </p:spPr>
        <p:txBody>
          <a:bodyPr lIns="0" tIns="0" rIns="0" bIns="0" rtlCol="0" anchor="t">
            <a:spAutoFit/>
          </a:bodyPr>
          <a:lstStyle/>
          <a:p>
            <a:pPr>
              <a:lnSpc>
                <a:spcPts val="3568"/>
              </a:lnSpc>
              <a:spcBef>
                <a:spcPct val="0"/>
              </a:spcBef>
            </a:pPr>
            <a:r>
              <a:rPr lang="en-US" sz="2548">
                <a:solidFill>
                  <a:srgbClr val="000000"/>
                </a:solidFill>
                <a:latin typeface="Poppins"/>
              </a:rPr>
              <a:t>The primary goal is to develop a robust methodology for evaluating and comparing job placement outcomes among universities. This will enable informed decision-making for students like John, enhancing their educational and career prospects.</a:t>
            </a:r>
          </a:p>
        </p:txBody>
      </p:sp>
      <p:sp>
        <p:nvSpPr>
          <p:cNvPr id="19" name="Freeform 19"/>
          <p:cNvSpPr/>
          <p:nvPr/>
        </p:nvSpPr>
        <p:spPr>
          <a:xfrm>
            <a:off x="9424983" y="1689198"/>
            <a:ext cx="392717" cy="1565177"/>
          </a:xfrm>
          <a:custGeom>
            <a:avLst/>
            <a:gdLst/>
            <a:ahLst/>
            <a:cxnLst/>
            <a:rect l="l" t="t" r="r" b="b"/>
            <a:pathLst>
              <a:path w="392717" h="1565177">
                <a:moveTo>
                  <a:pt x="0" y="0"/>
                </a:moveTo>
                <a:lnTo>
                  <a:pt x="392717" y="0"/>
                </a:lnTo>
                <a:lnTo>
                  <a:pt x="392717" y="1565177"/>
                </a:lnTo>
                <a:lnTo>
                  <a:pt x="0" y="15651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US"/>
          </a:p>
        </p:txBody>
      </p:sp>
      <p:grpSp>
        <p:nvGrpSpPr>
          <p:cNvPr id="3" name="Group 3"/>
          <p:cNvGrpSpPr/>
          <p:nvPr/>
        </p:nvGrpSpPr>
        <p:grpSpPr>
          <a:xfrm>
            <a:off x="1028700" y="3591432"/>
            <a:ext cx="16230600" cy="3104136"/>
            <a:chOff x="0" y="0"/>
            <a:chExt cx="4274726" cy="817550"/>
          </a:xfrm>
        </p:grpSpPr>
        <p:sp>
          <p:nvSpPr>
            <p:cNvPr id="4" name="Freeform 4"/>
            <p:cNvSpPr/>
            <p:nvPr/>
          </p:nvSpPr>
          <p:spPr>
            <a:xfrm>
              <a:off x="0" y="0"/>
              <a:ext cx="4274726" cy="817550"/>
            </a:xfrm>
            <a:custGeom>
              <a:avLst/>
              <a:gdLst/>
              <a:ahLst/>
              <a:cxnLst/>
              <a:rect l="l" t="t" r="r" b="b"/>
              <a:pathLst>
                <a:path w="4274726" h="817550">
                  <a:moveTo>
                    <a:pt x="0" y="0"/>
                  </a:moveTo>
                  <a:lnTo>
                    <a:pt x="4274726" y="0"/>
                  </a:lnTo>
                  <a:lnTo>
                    <a:pt x="4274726" y="817550"/>
                  </a:lnTo>
                  <a:lnTo>
                    <a:pt x="0" y="817550"/>
                  </a:lnTo>
                  <a:close/>
                </a:path>
              </a:pathLst>
            </a:custGeom>
            <a:solidFill>
              <a:srgbClr val="593C8F"/>
            </a:solidFill>
          </p:spPr>
          <p:txBody>
            <a:bodyPr/>
            <a:lstStyle/>
            <a:p>
              <a:endParaRPr lang="en-US"/>
            </a:p>
          </p:txBody>
        </p:sp>
        <p:sp>
          <p:nvSpPr>
            <p:cNvPr id="5" name="TextBox 5"/>
            <p:cNvSpPr txBox="1"/>
            <p:nvPr/>
          </p:nvSpPr>
          <p:spPr>
            <a:xfrm>
              <a:off x="0" y="-47625"/>
              <a:ext cx="4274726" cy="865175"/>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923864" y="4487936"/>
            <a:ext cx="10440273" cy="1177777"/>
          </a:xfrm>
          <a:prstGeom prst="rect">
            <a:avLst/>
          </a:prstGeom>
        </p:spPr>
        <p:txBody>
          <a:bodyPr lIns="0" tIns="0" rIns="0" bIns="0" rtlCol="0" anchor="t">
            <a:spAutoFit/>
          </a:bodyPr>
          <a:lstStyle/>
          <a:p>
            <a:pPr algn="ctr">
              <a:lnSpc>
                <a:spcPts val="9633"/>
              </a:lnSpc>
              <a:spcBef>
                <a:spcPct val="0"/>
              </a:spcBef>
            </a:pPr>
            <a:r>
              <a:rPr lang="en-US" sz="6880">
                <a:solidFill>
                  <a:srgbClr val="FFFFFF"/>
                </a:solidFill>
                <a:latin typeface="League Spartan"/>
              </a:rPr>
              <a:t>DESCRIBING DATASET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US"/>
          </a:p>
        </p:txBody>
      </p:sp>
      <p:grpSp>
        <p:nvGrpSpPr>
          <p:cNvPr id="3" name="Group 3"/>
          <p:cNvGrpSpPr/>
          <p:nvPr/>
        </p:nvGrpSpPr>
        <p:grpSpPr>
          <a:xfrm>
            <a:off x="1520190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txBody>
            <a:bodyPr/>
            <a:lstStyle/>
            <a:p>
              <a:endParaRPr lang="en-US"/>
            </a:p>
          </p:txBody>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711240" y="-120968"/>
            <a:ext cx="2466847" cy="10528935"/>
            <a:chOff x="0" y="0"/>
            <a:chExt cx="786130" cy="3355340"/>
          </a:xfrm>
        </p:grpSpPr>
        <p:sp>
          <p:nvSpPr>
            <p:cNvPr id="7" name="Freeform 7"/>
            <p:cNvSpPr/>
            <p:nvPr/>
          </p:nvSpPr>
          <p:spPr>
            <a:xfrm>
              <a:off x="0" y="0"/>
              <a:ext cx="786130" cy="3355340"/>
            </a:xfrm>
            <a:custGeom>
              <a:avLst/>
              <a:gdLst/>
              <a:ahLst/>
              <a:cxnLst/>
              <a:rect l="l" t="t" r="r" b="b"/>
              <a:pathLst>
                <a:path w="786130" h="3355340">
                  <a:moveTo>
                    <a:pt x="0" y="0"/>
                  </a:moveTo>
                  <a:lnTo>
                    <a:pt x="786130" y="0"/>
                  </a:lnTo>
                  <a:lnTo>
                    <a:pt x="786130" y="3355340"/>
                  </a:lnTo>
                  <a:lnTo>
                    <a:pt x="0" y="3355340"/>
                  </a:lnTo>
                  <a:close/>
                </a:path>
              </a:pathLst>
            </a:custGeom>
            <a:blipFill>
              <a:blip r:embed="rId3"/>
              <a:stretch>
                <a:fillRect l="-270013" r="-270013"/>
              </a:stretch>
            </a:blipFill>
          </p:spPr>
          <p:txBody>
            <a:bodyPr/>
            <a:lstStyle/>
            <a:p>
              <a:endParaRPr lang="en-US"/>
            </a:p>
          </p:txBody>
        </p:sp>
      </p:grpSp>
      <p:grpSp>
        <p:nvGrpSpPr>
          <p:cNvPr id="8" name="Group 8"/>
          <p:cNvGrpSpPr/>
          <p:nvPr/>
        </p:nvGrpSpPr>
        <p:grpSpPr>
          <a:xfrm>
            <a:off x="10220580" y="-120968"/>
            <a:ext cx="2466847" cy="10528935"/>
            <a:chOff x="0" y="0"/>
            <a:chExt cx="786130" cy="3355340"/>
          </a:xfrm>
        </p:grpSpPr>
        <p:sp>
          <p:nvSpPr>
            <p:cNvPr id="9" name="Freeform 9"/>
            <p:cNvSpPr/>
            <p:nvPr/>
          </p:nvSpPr>
          <p:spPr>
            <a:xfrm>
              <a:off x="0" y="0"/>
              <a:ext cx="786130" cy="3355340"/>
            </a:xfrm>
            <a:custGeom>
              <a:avLst/>
              <a:gdLst/>
              <a:ahLst/>
              <a:cxnLst/>
              <a:rect l="l" t="t" r="r" b="b"/>
              <a:pathLst>
                <a:path w="786130" h="3355340">
                  <a:moveTo>
                    <a:pt x="0" y="0"/>
                  </a:moveTo>
                  <a:lnTo>
                    <a:pt x="786130" y="0"/>
                  </a:lnTo>
                  <a:lnTo>
                    <a:pt x="786130" y="3355340"/>
                  </a:lnTo>
                  <a:lnTo>
                    <a:pt x="0" y="3355340"/>
                  </a:lnTo>
                  <a:close/>
                </a:path>
              </a:pathLst>
            </a:custGeom>
            <a:blipFill>
              <a:blip r:embed="rId4"/>
              <a:stretch>
                <a:fillRect l="-270113" r="-270113"/>
              </a:stretch>
            </a:blipFill>
          </p:spPr>
          <p:txBody>
            <a:bodyPr/>
            <a:lstStyle/>
            <a:p>
              <a:endParaRPr lang="en-US"/>
            </a:p>
          </p:txBody>
        </p:sp>
      </p:grpSp>
      <p:grpSp>
        <p:nvGrpSpPr>
          <p:cNvPr id="10" name="Group 10"/>
          <p:cNvGrpSpPr/>
          <p:nvPr/>
        </p:nvGrpSpPr>
        <p:grpSpPr>
          <a:xfrm>
            <a:off x="7706108" y="-120968"/>
            <a:ext cx="2466847" cy="10528935"/>
            <a:chOff x="0" y="0"/>
            <a:chExt cx="786130" cy="3355340"/>
          </a:xfrm>
        </p:grpSpPr>
        <p:sp>
          <p:nvSpPr>
            <p:cNvPr id="11" name="Freeform 11"/>
            <p:cNvSpPr/>
            <p:nvPr/>
          </p:nvSpPr>
          <p:spPr>
            <a:xfrm>
              <a:off x="0" y="0"/>
              <a:ext cx="786130" cy="3355340"/>
            </a:xfrm>
            <a:custGeom>
              <a:avLst/>
              <a:gdLst/>
              <a:ahLst/>
              <a:cxnLst/>
              <a:rect l="l" t="t" r="r" b="b"/>
              <a:pathLst>
                <a:path w="786130" h="3355340">
                  <a:moveTo>
                    <a:pt x="0" y="0"/>
                  </a:moveTo>
                  <a:lnTo>
                    <a:pt x="786130" y="0"/>
                  </a:lnTo>
                  <a:lnTo>
                    <a:pt x="786130" y="3355340"/>
                  </a:lnTo>
                  <a:lnTo>
                    <a:pt x="0" y="3355340"/>
                  </a:lnTo>
                  <a:close/>
                </a:path>
              </a:pathLst>
            </a:custGeom>
            <a:blipFill>
              <a:blip r:embed="rId5"/>
              <a:stretch>
                <a:fillRect l="-270113" r="-270113"/>
              </a:stretch>
            </a:blipFill>
          </p:spPr>
          <p:txBody>
            <a:bodyPr/>
            <a:lstStyle/>
            <a:p>
              <a:endParaRPr lang="en-US"/>
            </a:p>
          </p:txBody>
        </p:sp>
      </p:grpSp>
      <p:sp>
        <p:nvSpPr>
          <p:cNvPr id="12" name="TextBox 12"/>
          <p:cNvSpPr txBox="1"/>
          <p:nvPr/>
        </p:nvSpPr>
        <p:spPr>
          <a:xfrm>
            <a:off x="1029771" y="589382"/>
            <a:ext cx="3255770" cy="628046"/>
          </a:xfrm>
          <a:prstGeom prst="rect">
            <a:avLst/>
          </a:prstGeom>
        </p:spPr>
        <p:txBody>
          <a:bodyPr lIns="0" tIns="0" rIns="0" bIns="0" rtlCol="0" anchor="t">
            <a:spAutoFit/>
          </a:bodyPr>
          <a:lstStyle/>
          <a:p>
            <a:pPr>
              <a:lnSpc>
                <a:spcPts val="5080"/>
              </a:lnSpc>
              <a:spcBef>
                <a:spcPct val="0"/>
              </a:spcBef>
            </a:pPr>
            <a:r>
              <a:rPr lang="en-US" sz="3629">
                <a:solidFill>
                  <a:srgbClr val="000000"/>
                </a:solidFill>
                <a:latin typeface="Lato Bold"/>
              </a:rPr>
              <a:t>OUR </a:t>
            </a:r>
          </a:p>
        </p:txBody>
      </p:sp>
      <p:sp>
        <p:nvSpPr>
          <p:cNvPr id="13" name="TextBox 13"/>
          <p:cNvSpPr txBox="1"/>
          <p:nvPr/>
        </p:nvSpPr>
        <p:spPr>
          <a:xfrm>
            <a:off x="1029771" y="1131703"/>
            <a:ext cx="4957463" cy="738238"/>
          </a:xfrm>
          <a:prstGeom prst="rect">
            <a:avLst/>
          </a:prstGeom>
        </p:spPr>
        <p:txBody>
          <a:bodyPr lIns="0" tIns="0" rIns="0" bIns="0" rtlCol="0" anchor="t">
            <a:spAutoFit/>
          </a:bodyPr>
          <a:lstStyle/>
          <a:p>
            <a:pPr>
              <a:lnSpc>
                <a:spcPts val="6018"/>
              </a:lnSpc>
              <a:spcBef>
                <a:spcPct val="0"/>
              </a:spcBef>
            </a:pPr>
            <a:r>
              <a:rPr lang="en-US" sz="4298">
                <a:solidFill>
                  <a:srgbClr val="593C8F"/>
                </a:solidFill>
                <a:latin typeface="League Spartan"/>
              </a:rPr>
              <a:t>DATASET</a:t>
            </a:r>
          </a:p>
        </p:txBody>
      </p:sp>
      <p:sp>
        <p:nvSpPr>
          <p:cNvPr id="14" name="AutoShape 14"/>
          <p:cNvSpPr/>
          <p:nvPr/>
        </p:nvSpPr>
        <p:spPr>
          <a:xfrm flipH="1">
            <a:off x="1029771" y="1823698"/>
            <a:ext cx="0" cy="0"/>
          </a:xfrm>
          <a:prstGeom prst="line">
            <a:avLst/>
          </a:prstGeom>
          <a:ln w="19050" cap="flat">
            <a:solidFill>
              <a:srgbClr val="000000"/>
            </a:solidFill>
            <a:prstDash val="solid"/>
            <a:headEnd type="none" w="sm" len="sm"/>
            <a:tailEnd type="none" w="sm" len="sm"/>
          </a:ln>
        </p:spPr>
        <p:txBody>
          <a:bodyPr/>
          <a:lstStyle/>
          <a:p>
            <a:endParaRPr lang="en-US"/>
          </a:p>
        </p:txBody>
      </p:sp>
      <p:sp>
        <p:nvSpPr>
          <p:cNvPr id="15" name="TextBox 15"/>
          <p:cNvSpPr txBox="1"/>
          <p:nvPr/>
        </p:nvSpPr>
        <p:spPr>
          <a:xfrm>
            <a:off x="1030843" y="2144896"/>
            <a:ext cx="5859720" cy="7476523"/>
          </a:xfrm>
          <a:prstGeom prst="rect">
            <a:avLst/>
          </a:prstGeom>
        </p:spPr>
        <p:txBody>
          <a:bodyPr lIns="0" tIns="0" rIns="0" bIns="0" rtlCol="0" anchor="t">
            <a:spAutoFit/>
          </a:bodyPr>
          <a:lstStyle/>
          <a:p>
            <a:pPr>
              <a:lnSpc>
                <a:spcPts val="3708"/>
              </a:lnSpc>
            </a:pPr>
            <a:r>
              <a:rPr lang="en-US" sz="2648">
                <a:solidFill>
                  <a:srgbClr val="000000"/>
                </a:solidFill>
                <a:latin typeface="Poppins"/>
              </a:rPr>
              <a:t>This data is derived from Kaggle. It contains 11 columns and 500+ rows.</a:t>
            </a:r>
          </a:p>
          <a:p>
            <a:pPr>
              <a:lnSpc>
                <a:spcPts val="3708"/>
              </a:lnSpc>
            </a:pPr>
            <a:endParaRPr lang="en-US" sz="2648">
              <a:solidFill>
                <a:srgbClr val="000000"/>
              </a:solidFill>
              <a:latin typeface="Poppins"/>
            </a:endParaRPr>
          </a:p>
          <a:p>
            <a:pPr>
              <a:lnSpc>
                <a:spcPts val="3708"/>
              </a:lnSpc>
              <a:spcBef>
                <a:spcPct val="0"/>
              </a:spcBef>
            </a:pPr>
            <a:r>
              <a:rPr lang="en-US" sz="2648">
                <a:solidFill>
                  <a:srgbClr val="000000"/>
                </a:solidFill>
                <a:latin typeface="Poppins"/>
              </a:rPr>
              <a:t>job_placement.csv contains details about Bachelor's degree graduates from diverse American universities and their employment status. The information includes attributes such as gender, age, academic field, university affiliation, placement status, placement-associated salary, GPA, years of professional experience, research papers, co-ops and no. of technical skills.</a:t>
            </a:r>
          </a:p>
        </p:txBody>
      </p:sp>
      <p:sp>
        <p:nvSpPr>
          <p:cNvPr id="16" name="AutoShape 16"/>
          <p:cNvSpPr/>
          <p:nvPr/>
        </p:nvSpPr>
        <p:spPr>
          <a:xfrm>
            <a:off x="1030843" y="1888991"/>
            <a:ext cx="2618740" cy="0"/>
          </a:xfrm>
          <a:prstGeom prst="line">
            <a:avLst/>
          </a:prstGeom>
          <a:ln w="38100" cap="flat">
            <a:solidFill>
              <a:srgbClr val="000000"/>
            </a:solidFill>
            <a:prstDash val="solid"/>
            <a:headEnd type="none" w="sm" len="sm"/>
            <a:tailEnd type="none" w="sm" len="sm"/>
          </a:ln>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US"/>
          </a:p>
        </p:txBody>
      </p:sp>
      <p:grpSp>
        <p:nvGrpSpPr>
          <p:cNvPr id="3" name="Group 3"/>
          <p:cNvGrpSpPr/>
          <p:nvPr/>
        </p:nvGrpSpPr>
        <p:grpSpPr>
          <a:xfrm>
            <a:off x="1520190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txBody>
            <a:bodyPr/>
            <a:lstStyle/>
            <a:p>
              <a:endParaRPr lang="en-US"/>
            </a:p>
          </p:txBody>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711240" y="-120968"/>
            <a:ext cx="2466847" cy="10528935"/>
            <a:chOff x="0" y="0"/>
            <a:chExt cx="786130" cy="3355340"/>
          </a:xfrm>
        </p:grpSpPr>
        <p:sp>
          <p:nvSpPr>
            <p:cNvPr id="7" name="Freeform 7"/>
            <p:cNvSpPr/>
            <p:nvPr/>
          </p:nvSpPr>
          <p:spPr>
            <a:xfrm>
              <a:off x="0" y="0"/>
              <a:ext cx="786130" cy="3355340"/>
            </a:xfrm>
            <a:custGeom>
              <a:avLst/>
              <a:gdLst/>
              <a:ahLst/>
              <a:cxnLst/>
              <a:rect l="l" t="t" r="r" b="b"/>
              <a:pathLst>
                <a:path w="786130" h="3355340">
                  <a:moveTo>
                    <a:pt x="0" y="0"/>
                  </a:moveTo>
                  <a:lnTo>
                    <a:pt x="786130" y="0"/>
                  </a:lnTo>
                  <a:lnTo>
                    <a:pt x="786130" y="3355340"/>
                  </a:lnTo>
                  <a:lnTo>
                    <a:pt x="0" y="3355340"/>
                  </a:lnTo>
                  <a:close/>
                </a:path>
              </a:pathLst>
            </a:custGeom>
            <a:blipFill>
              <a:blip r:embed="rId3"/>
              <a:stretch>
                <a:fillRect l="-270013" r="-270013"/>
              </a:stretch>
            </a:blipFill>
          </p:spPr>
          <p:txBody>
            <a:bodyPr/>
            <a:lstStyle/>
            <a:p>
              <a:endParaRPr lang="en-US"/>
            </a:p>
          </p:txBody>
        </p:sp>
      </p:grpSp>
      <p:grpSp>
        <p:nvGrpSpPr>
          <p:cNvPr id="8" name="Group 8"/>
          <p:cNvGrpSpPr/>
          <p:nvPr/>
        </p:nvGrpSpPr>
        <p:grpSpPr>
          <a:xfrm>
            <a:off x="10220580" y="-120968"/>
            <a:ext cx="2466847" cy="10528935"/>
            <a:chOff x="0" y="0"/>
            <a:chExt cx="786130" cy="3355340"/>
          </a:xfrm>
        </p:grpSpPr>
        <p:sp>
          <p:nvSpPr>
            <p:cNvPr id="9" name="Freeform 9"/>
            <p:cNvSpPr/>
            <p:nvPr/>
          </p:nvSpPr>
          <p:spPr>
            <a:xfrm>
              <a:off x="0" y="0"/>
              <a:ext cx="786130" cy="3355340"/>
            </a:xfrm>
            <a:custGeom>
              <a:avLst/>
              <a:gdLst/>
              <a:ahLst/>
              <a:cxnLst/>
              <a:rect l="l" t="t" r="r" b="b"/>
              <a:pathLst>
                <a:path w="786130" h="3355340">
                  <a:moveTo>
                    <a:pt x="0" y="0"/>
                  </a:moveTo>
                  <a:lnTo>
                    <a:pt x="786130" y="0"/>
                  </a:lnTo>
                  <a:lnTo>
                    <a:pt x="786130" y="3355340"/>
                  </a:lnTo>
                  <a:lnTo>
                    <a:pt x="0" y="3355340"/>
                  </a:lnTo>
                  <a:close/>
                </a:path>
              </a:pathLst>
            </a:custGeom>
            <a:blipFill>
              <a:blip r:embed="rId4"/>
              <a:stretch>
                <a:fillRect l="-270113" r="-270113"/>
              </a:stretch>
            </a:blipFill>
          </p:spPr>
          <p:txBody>
            <a:bodyPr/>
            <a:lstStyle/>
            <a:p>
              <a:endParaRPr lang="en-US"/>
            </a:p>
          </p:txBody>
        </p:sp>
      </p:grpSp>
      <p:grpSp>
        <p:nvGrpSpPr>
          <p:cNvPr id="10" name="Group 10"/>
          <p:cNvGrpSpPr/>
          <p:nvPr/>
        </p:nvGrpSpPr>
        <p:grpSpPr>
          <a:xfrm>
            <a:off x="7706108" y="-120968"/>
            <a:ext cx="2466847" cy="10528935"/>
            <a:chOff x="0" y="0"/>
            <a:chExt cx="786130" cy="3355340"/>
          </a:xfrm>
        </p:grpSpPr>
        <p:sp>
          <p:nvSpPr>
            <p:cNvPr id="11" name="Freeform 11"/>
            <p:cNvSpPr/>
            <p:nvPr/>
          </p:nvSpPr>
          <p:spPr>
            <a:xfrm>
              <a:off x="0" y="0"/>
              <a:ext cx="786130" cy="3355340"/>
            </a:xfrm>
            <a:custGeom>
              <a:avLst/>
              <a:gdLst/>
              <a:ahLst/>
              <a:cxnLst/>
              <a:rect l="l" t="t" r="r" b="b"/>
              <a:pathLst>
                <a:path w="786130" h="3355340">
                  <a:moveTo>
                    <a:pt x="0" y="0"/>
                  </a:moveTo>
                  <a:lnTo>
                    <a:pt x="786130" y="0"/>
                  </a:lnTo>
                  <a:lnTo>
                    <a:pt x="786130" y="3355340"/>
                  </a:lnTo>
                  <a:lnTo>
                    <a:pt x="0" y="3355340"/>
                  </a:lnTo>
                  <a:close/>
                </a:path>
              </a:pathLst>
            </a:custGeom>
            <a:blipFill>
              <a:blip r:embed="rId5"/>
              <a:stretch>
                <a:fillRect l="-270113" r="-270113"/>
              </a:stretch>
            </a:blipFill>
          </p:spPr>
          <p:txBody>
            <a:bodyPr/>
            <a:lstStyle/>
            <a:p>
              <a:endParaRPr lang="en-US"/>
            </a:p>
          </p:txBody>
        </p:sp>
      </p:grpSp>
      <p:sp>
        <p:nvSpPr>
          <p:cNvPr id="12" name="TextBox 12"/>
          <p:cNvSpPr txBox="1"/>
          <p:nvPr/>
        </p:nvSpPr>
        <p:spPr>
          <a:xfrm>
            <a:off x="718136" y="561975"/>
            <a:ext cx="5860791" cy="628046"/>
          </a:xfrm>
          <a:prstGeom prst="rect">
            <a:avLst/>
          </a:prstGeom>
        </p:spPr>
        <p:txBody>
          <a:bodyPr lIns="0" tIns="0" rIns="0" bIns="0" rtlCol="0" anchor="t">
            <a:spAutoFit/>
          </a:bodyPr>
          <a:lstStyle/>
          <a:p>
            <a:pPr>
              <a:lnSpc>
                <a:spcPts val="5080"/>
              </a:lnSpc>
              <a:spcBef>
                <a:spcPct val="0"/>
              </a:spcBef>
            </a:pPr>
            <a:r>
              <a:rPr lang="en-US" sz="3629">
                <a:solidFill>
                  <a:srgbClr val="000000"/>
                </a:solidFill>
                <a:latin typeface="Lato Bold"/>
              </a:rPr>
              <a:t> VARIABLES OF THE </a:t>
            </a:r>
          </a:p>
        </p:txBody>
      </p:sp>
      <p:sp>
        <p:nvSpPr>
          <p:cNvPr id="13" name="TextBox 13"/>
          <p:cNvSpPr txBox="1"/>
          <p:nvPr/>
        </p:nvSpPr>
        <p:spPr>
          <a:xfrm>
            <a:off x="1621465" y="1180496"/>
            <a:ext cx="4957463" cy="738238"/>
          </a:xfrm>
          <a:prstGeom prst="rect">
            <a:avLst/>
          </a:prstGeom>
        </p:spPr>
        <p:txBody>
          <a:bodyPr lIns="0" tIns="0" rIns="0" bIns="0" rtlCol="0" anchor="t">
            <a:spAutoFit/>
          </a:bodyPr>
          <a:lstStyle/>
          <a:p>
            <a:pPr>
              <a:lnSpc>
                <a:spcPts val="6018"/>
              </a:lnSpc>
              <a:spcBef>
                <a:spcPct val="0"/>
              </a:spcBef>
            </a:pPr>
            <a:r>
              <a:rPr lang="en-US" sz="4298">
                <a:solidFill>
                  <a:srgbClr val="593C8F"/>
                </a:solidFill>
                <a:latin typeface="League Spartan"/>
              </a:rPr>
              <a:t>DATASET</a:t>
            </a:r>
          </a:p>
        </p:txBody>
      </p:sp>
      <p:sp>
        <p:nvSpPr>
          <p:cNvPr id="14" name="AutoShape 14"/>
          <p:cNvSpPr/>
          <p:nvPr/>
        </p:nvSpPr>
        <p:spPr>
          <a:xfrm>
            <a:off x="1621465" y="1937784"/>
            <a:ext cx="2618740" cy="0"/>
          </a:xfrm>
          <a:prstGeom prst="line">
            <a:avLst/>
          </a:prstGeom>
          <a:ln w="38100" cap="flat">
            <a:solidFill>
              <a:srgbClr val="000000"/>
            </a:solidFill>
            <a:prstDash val="solid"/>
            <a:headEnd type="none" w="sm" len="sm"/>
            <a:tailEnd type="none" w="sm" len="sm"/>
          </a:ln>
        </p:spPr>
        <p:txBody>
          <a:bodyPr/>
          <a:lstStyle/>
          <a:p>
            <a:endParaRPr lang="en-US"/>
          </a:p>
        </p:txBody>
      </p:sp>
      <p:sp>
        <p:nvSpPr>
          <p:cNvPr id="15" name="TextBox 15"/>
          <p:cNvSpPr txBox="1"/>
          <p:nvPr/>
        </p:nvSpPr>
        <p:spPr>
          <a:xfrm>
            <a:off x="719208" y="2315812"/>
            <a:ext cx="5859720" cy="6942488"/>
          </a:xfrm>
          <a:prstGeom prst="rect">
            <a:avLst/>
          </a:prstGeom>
        </p:spPr>
        <p:txBody>
          <a:bodyPr lIns="0" tIns="0" rIns="0" bIns="0" rtlCol="0" anchor="t">
            <a:spAutoFit/>
          </a:bodyPr>
          <a:lstStyle/>
          <a:p>
            <a:pPr marL="658215" lvl="1" indent="-329108">
              <a:lnSpc>
                <a:spcPts val="4268"/>
              </a:lnSpc>
              <a:buFont typeface="Arial"/>
              <a:buChar char="•"/>
            </a:pPr>
            <a:r>
              <a:rPr lang="en-US" sz="3048">
                <a:solidFill>
                  <a:srgbClr val="000000"/>
                </a:solidFill>
                <a:latin typeface="Poppins"/>
              </a:rPr>
              <a:t>ID</a:t>
            </a:r>
          </a:p>
          <a:p>
            <a:pPr marL="658215" lvl="1" indent="-329108">
              <a:lnSpc>
                <a:spcPts val="4268"/>
              </a:lnSpc>
              <a:buFont typeface="Arial"/>
              <a:buChar char="•"/>
            </a:pPr>
            <a:r>
              <a:rPr lang="en-US" sz="3048">
                <a:solidFill>
                  <a:srgbClr val="000000"/>
                </a:solidFill>
                <a:latin typeface="Poppins"/>
              </a:rPr>
              <a:t>Name</a:t>
            </a:r>
          </a:p>
          <a:p>
            <a:pPr marL="658215" lvl="1" indent="-329108">
              <a:lnSpc>
                <a:spcPts val="4268"/>
              </a:lnSpc>
              <a:buFont typeface="Arial"/>
              <a:buChar char="•"/>
            </a:pPr>
            <a:r>
              <a:rPr lang="en-US" sz="3048">
                <a:solidFill>
                  <a:srgbClr val="000000"/>
                </a:solidFill>
                <a:latin typeface="Poppins"/>
              </a:rPr>
              <a:t>Gender</a:t>
            </a:r>
          </a:p>
          <a:p>
            <a:pPr marL="658215" lvl="1" indent="-329108">
              <a:lnSpc>
                <a:spcPts val="4268"/>
              </a:lnSpc>
              <a:buFont typeface="Arial"/>
              <a:buChar char="•"/>
            </a:pPr>
            <a:r>
              <a:rPr lang="en-US" sz="3048">
                <a:solidFill>
                  <a:srgbClr val="000000"/>
                </a:solidFill>
                <a:latin typeface="Poppins"/>
              </a:rPr>
              <a:t>Age</a:t>
            </a:r>
          </a:p>
          <a:p>
            <a:pPr marL="658215" lvl="1" indent="-329108">
              <a:lnSpc>
                <a:spcPts val="4268"/>
              </a:lnSpc>
              <a:buFont typeface="Arial"/>
              <a:buChar char="•"/>
            </a:pPr>
            <a:r>
              <a:rPr lang="en-US" sz="3048">
                <a:solidFill>
                  <a:srgbClr val="000000"/>
                </a:solidFill>
                <a:latin typeface="Poppins"/>
              </a:rPr>
              <a:t>Degree </a:t>
            </a:r>
          </a:p>
          <a:p>
            <a:pPr marL="658215" lvl="1" indent="-329108">
              <a:lnSpc>
                <a:spcPts val="4268"/>
              </a:lnSpc>
              <a:buFont typeface="Arial"/>
              <a:buChar char="•"/>
            </a:pPr>
            <a:r>
              <a:rPr lang="en-US" sz="3048">
                <a:solidFill>
                  <a:srgbClr val="000000"/>
                </a:solidFill>
                <a:latin typeface="Poppins"/>
              </a:rPr>
              <a:t>Stream</a:t>
            </a:r>
          </a:p>
          <a:p>
            <a:pPr marL="658215" lvl="1" indent="-329108">
              <a:lnSpc>
                <a:spcPts val="4268"/>
              </a:lnSpc>
              <a:buFont typeface="Arial"/>
              <a:buChar char="•"/>
            </a:pPr>
            <a:r>
              <a:rPr lang="en-US" sz="3048">
                <a:solidFill>
                  <a:srgbClr val="000000"/>
                </a:solidFill>
                <a:latin typeface="Poppins"/>
              </a:rPr>
              <a:t>College Name</a:t>
            </a:r>
          </a:p>
          <a:p>
            <a:pPr marL="658215" lvl="1" indent="-329108">
              <a:lnSpc>
                <a:spcPts val="4268"/>
              </a:lnSpc>
              <a:buFont typeface="Arial"/>
              <a:buChar char="•"/>
            </a:pPr>
            <a:r>
              <a:rPr lang="en-US" sz="3048">
                <a:solidFill>
                  <a:srgbClr val="000000"/>
                </a:solidFill>
                <a:latin typeface="Poppins"/>
              </a:rPr>
              <a:t>Placement Status</a:t>
            </a:r>
          </a:p>
          <a:p>
            <a:pPr marL="658215" lvl="1" indent="-329108">
              <a:lnSpc>
                <a:spcPts val="4268"/>
              </a:lnSpc>
              <a:buFont typeface="Arial"/>
              <a:buChar char="•"/>
            </a:pPr>
            <a:r>
              <a:rPr lang="en-US" sz="3048">
                <a:solidFill>
                  <a:srgbClr val="000000"/>
                </a:solidFill>
                <a:latin typeface="Poppins"/>
              </a:rPr>
              <a:t>Salary</a:t>
            </a:r>
          </a:p>
          <a:p>
            <a:pPr marL="658215" lvl="1" indent="-329108">
              <a:lnSpc>
                <a:spcPts val="4268"/>
              </a:lnSpc>
              <a:buFont typeface="Arial"/>
              <a:buChar char="•"/>
            </a:pPr>
            <a:r>
              <a:rPr lang="en-US" sz="3048">
                <a:solidFill>
                  <a:srgbClr val="000000"/>
                </a:solidFill>
                <a:latin typeface="Poppins"/>
              </a:rPr>
              <a:t>GPA</a:t>
            </a:r>
          </a:p>
          <a:p>
            <a:pPr marL="658215" lvl="1" indent="-329108">
              <a:lnSpc>
                <a:spcPts val="4268"/>
              </a:lnSpc>
              <a:buFont typeface="Arial"/>
              <a:buChar char="•"/>
            </a:pPr>
            <a:r>
              <a:rPr lang="en-US" sz="3048">
                <a:solidFill>
                  <a:srgbClr val="000000"/>
                </a:solidFill>
                <a:latin typeface="Poppins"/>
              </a:rPr>
              <a:t>No. of research papers</a:t>
            </a:r>
          </a:p>
          <a:p>
            <a:pPr marL="658215" lvl="1" indent="-329108">
              <a:lnSpc>
                <a:spcPts val="4268"/>
              </a:lnSpc>
              <a:buFont typeface="Arial"/>
              <a:buChar char="•"/>
            </a:pPr>
            <a:r>
              <a:rPr lang="en-US" sz="3048">
                <a:solidFill>
                  <a:srgbClr val="000000"/>
                </a:solidFill>
                <a:latin typeface="Poppins"/>
              </a:rPr>
              <a:t>No. of Co-ops</a:t>
            </a:r>
          </a:p>
          <a:p>
            <a:pPr marL="658215" lvl="1" indent="-329108">
              <a:lnSpc>
                <a:spcPts val="4268"/>
              </a:lnSpc>
              <a:buFont typeface="Arial"/>
              <a:buChar char="•"/>
            </a:pPr>
            <a:r>
              <a:rPr lang="en-US" sz="3048">
                <a:solidFill>
                  <a:srgbClr val="000000"/>
                </a:solidFill>
                <a:latin typeface="Poppins"/>
              </a:rPr>
              <a:t>No of Technical skills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972</Words>
  <Application>Microsoft Office PowerPoint</Application>
  <PresentationFormat>Custom</PresentationFormat>
  <Paragraphs>105</Paragraphs>
  <Slides>34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Poppins</vt:lpstr>
      <vt:lpstr>Calibri</vt:lpstr>
      <vt:lpstr>Poppins Bold</vt:lpstr>
      <vt:lpstr>Lato Bold</vt:lpstr>
      <vt:lpstr>League Spartan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8 presentation</dc:title>
  <cp:lastModifiedBy>Hitankshi Jain</cp:lastModifiedBy>
  <cp:revision>1</cp:revision>
  <dcterms:created xsi:type="dcterms:W3CDTF">2006-08-16T00:00:00Z</dcterms:created>
  <dcterms:modified xsi:type="dcterms:W3CDTF">2024-03-24T03:25:32Z</dcterms:modified>
  <dc:identifier>DAF_VVQKiNY</dc:identifier>
</cp:coreProperties>
</file>